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34" r:id="rId1"/>
  </p:sldMasterIdLst>
  <p:notesMasterIdLst>
    <p:notesMasterId r:id="rId18"/>
  </p:notesMasterIdLst>
  <p:sldIdLst>
    <p:sldId id="257" r:id="rId2"/>
    <p:sldId id="485" r:id="rId3"/>
    <p:sldId id="477" r:id="rId4"/>
    <p:sldId id="478" r:id="rId5"/>
    <p:sldId id="479" r:id="rId6"/>
    <p:sldId id="480" r:id="rId7"/>
    <p:sldId id="481" r:id="rId8"/>
    <p:sldId id="351" r:id="rId9"/>
    <p:sldId id="476" r:id="rId10"/>
    <p:sldId id="474" r:id="rId11"/>
    <p:sldId id="352" r:id="rId12"/>
    <p:sldId id="486" r:id="rId13"/>
    <p:sldId id="475" r:id="rId14"/>
    <p:sldId id="354" r:id="rId15"/>
    <p:sldId id="487" r:id="rId16"/>
    <p:sldId id="488"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43CCE18-DEA4-486C-B81A-57E1E14E4341}">
          <p14:sldIdLst>
            <p14:sldId id="257"/>
            <p14:sldId id="485"/>
            <p14:sldId id="477"/>
            <p14:sldId id="478"/>
            <p14:sldId id="479"/>
            <p14:sldId id="480"/>
            <p14:sldId id="481"/>
            <p14:sldId id="351"/>
            <p14:sldId id="476"/>
            <p14:sldId id="474"/>
            <p14:sldId id="352"/>
            <p14:sldId id="486"/>
            <p14:sldId id="475"/>
            <p14:sldId id="354"/>
            <p14:sldId id="487"/>
          </p14:sldIdLst>
        </p14:section>
        <p14:section name="Untitled Section" id="{2BEE0E34-5F67-481B-9C11-A6C9FB30CBA8}">
          <p14:sldIdLst>
            <p14:sldId id="48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F3DF"/>
    <a:srgbClr val="090301"/>
    <a:srgbClr val="A53010"/>
    <a:srgbClr val="FFFF66"/>
    <a:srgbClr val="FAFA67"/>
    <a:srgbClr val="FFFFFF"/>
    <a:srgbClr val="F5CBA0"/>
    <a:srgbClr val="72220B"/>
    <a:srgbClr val="C8B594"/>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48" autoAdjust="0"/>
    <p:restoredTop sz="94414" autoAdjust="0"/>
  </p:normalViewPr>
  <p:slideViewPr>
    <p:cSldViewPr snapToGrid="0">
      <p:cViewPr varScale="1">
        <p:scale>
          <a:sx n="80" d="100"/>
          <a:sy n="80" d="100"/>
        </p:scale>
        <p:origin x="1046" y="6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jpeg>
</file>

<file path=ppt/media/image17.jp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F3E07F-129B-43E7-B0E5-5DA63CAFB1AC}" type="datetimeFigureOut">
              <a:rPr lang="zh-CN" altLang="en-US" smtClean="0"/>
              <a:t>2022/10/28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02B34D-E8EF-4A1F-A049-EE27E58122A4}" type="slidenum">
              <a:rPr lang="zh-CN" altLang="en-US" smtClean="0"/>
              <a:t>‹#›</a:t>
            </a:fld>
            <a:endParaRPr lang="zh-CN" altLang="en-US"/>
          </a:p>
        </p:txBody>
      </p:sp>
    </p:spTree>
    <p:extLst>
      <p:ext uri="{BB962C8B-B14F-4D97-AF65-F5344CB8AC3E}">
        <p14:creationId xmlns:p14="http://schemas.microsoft.com/office/powerpoint/2010/main" val="4199383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4800" kern="1200" dirty="0">
                <a:solidFill>
                  <a:schemeClr val="tx1"/>
                </a:solidFill>
                <a:effectLst/>
                <a:latin typeface="+mn-lt"/>
                <a:ea typeface="+mn-ea"/>
                <a:cs typeface="+mn-cs"/>
              </a:rPr>
              <a:t>The title of the course is “Software Development Paradigm in the Era of Big Data”.</a:t>
            </a:r>
            <a:endParaRPr lang="zh-CN" altLang="zh-CN" sz="4800" kern="1200" dirty="0">
              <a:solidFill>
                <a:schemeClr val="tx1"/>
              </a:solidFill>
              <a:effectLst/>
              <a:latin typeface="+mn-lt"/>
              <a:ea typeface="+mn-ea"/>
              <a:cs typeface="+mn-cs"/>
            </a:endParaRPr>
          </a:p>
          <a:p>
            <a:endParaRPr lang="en-US" sz="2800" dirty="0"/>
          </a:p>
        </p:txBody>
      </p:sp>
      <p:sp>
        <p:nvSpPr>
          <p:cNvPr id="4" name="灯片编号占位符 3"/>
          <p:cNvSpPr>
            <a:spLocks noGrp="1"/>
          </p:cNvSpPr>
          <p:nvPr>
            <p:ph type="sldNum" sz="quarter" idx="10"/>
          </p:nvPr>
        </p:nvSpPr>
        <p:spPr/>
        <p:txBody>
          <a:bodyPr/>
          <a:lstStyle/>
          <a:p>
            <a:fld id="{528DB0EC-AE98-40B3-AD9A-8EB4F04267C7}"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3028550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14</a:t>
            </a:fld>
            <a:endParaRPr lang="zh-CN" altLang="en-US"/>
          </a:p>
        </p:txBody>
      </p:sp>
    </p:spTree>
    <p:extLst>
      <p:ext uri="{BB962C8B-B14F-4D97-AF65-F5344CB8AC3E}">
        <p14:creationId xmlns:p14="http://schemas.microsoft.com/office/powerpoint/2010/main" val="2730807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528DB0EC-AE98-40B3-AD9A-8EB4F04267C7}" type="slidenum">
              <a:rPr lang="en-US" smtClean="0">
                <a:solidFill>
                  <a:prstClr val="black"/>
                </a:solidFill>
              </a:rPr>
              <a:pPr/>
              <a:t>15</a:t>
            </a:fld>
            <a:endParaRPr lang="en-US">
              <a:solidFill>
                <a:prstClr val="black"/>
              </a:solidFill>
            </a:endParaRPr>
          </a:p>
        </p:txBody>
      </p:sp>
    </p:spTree>
    <p:extLst>
      <p:ext uri="{BB962C8B-B14F-4D97-AF65-F5344CB8AC3E}">
        <p14:creationId xmlns:p14="http://schemas.microsoft.com/office/powerpoint/2010/main" val="40254452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16</a:t>
            </a:fld>
            <a:endParaRPr lang="zh-CN" altLang="en-US"/>
          </a:p>
        </p:txBody>
      </p:sp>
    </p:spTree>
    <p:extLst>
      <p:ext uri="{BB962C8B-B14F-4D97-AF65-F5344CB8AC3E}">
        <p14:creationId xmlns:p14="http://schemas.microsoft.com/office/powerpoint/2010/main" val="3612609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2</a:t>
            </a:fld>
            <a:endParaRPr lang="zh-CN" altLang="en-US"/>
          </a:p>
        </p:txBody>
      </p:sp>
    </p:spTree>
    <p:extLst>
      <p:ext uri="{BB962C8B-B14F-4D97-AF65-F5344CB8AC3E}">
        <p14:creationId xmlns:p14="http://schemas.microsoft.com/office/powerpoint/2010/main" val="3563344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4</a:t>
            </a:fld>
            <a:endParaRPr lang="zh-CN" altLang="en-US"/>
          </a:p>
        </p:txBody>
      </p:sp>
    </p:spTree>
    <p:extLst>
      <p:ext uri="{BB962C8B-B14F-4D97-AF65-F5344CB8AC3E}">
        <p14:creationId xmlns:p14="http://schemas.microsoft.com/office/powerpoint/2010/main" val="3845941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 the basic concepts</a:t>
            </a:r>
            <a:endParaRPr lang="zh-CN" altLang="en-US" dirty="0"/>
          </a:p>
        </p:txBody>
      </p:sp>
      <p:sp>
        <p:nvSpPr>
          <p:cNvPr id="4" name="灯片编号占位符 3"/>
          <p:cNvSpPr>
            <a:spLocks noGrp="1"/>
          </p:cNvSpPr>
          <p:nvPr>
            <p:ph type="sldNum" sz="quarter" idx="10"/>
          </p:nvPr>
        </p:nvSpPr>
        <p:spPr/>
        <p:txBody>
          <a:bodyPr/>
          <a:lstStyle/>
          <a:p>
            <a:fld id="{528DB0EC-AE98-40B3-AD9A-8EB4F04267C7}" type="slidenum">
              <a:rPr lang="en-US" smtClean="0"/>
              <a:t>5</a:t>
            </a:fld>
            <a:endParaRPr lang="en-US"/>
          </a:p>
        </p:txBody>
      </p:sp>
    </p:spTree>
    <p:extLst>
      <p:ext uri="{BB962C8B-B14F-4D97-AF65-F5344CB8AC3E}">
        <p14:creationId xmlns:p14="http://schemas.microsoft.com/office/powerpoint/2010/main" val="613712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9</a:t>
            </a:fld>
            <a:endParaRPr lang="zh-CN" altLang="en-US"/>
          </a:p>
        </p:txBody>
      </p:sp>
    </p:spTree>
    <p:extLst>
      <p:ext uri="{BB962C8B-B14F-4D97-AF65-F5344CB8AC3E}">
        <p14:creationId xmlns:p14="http://schemas.microsoft.com/office/powerpoint/2010/main" val="702849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10</a:t>
            </a:fld>
            <a:endParaRPr lang="zh-CN" altLang="en-US"/>
          </a:p>
        </p:txBody>
      </p:sp>
    </p:spTree>
    <p:extLst>
      <p:ext uri="{BB962C8B-B14F-4D97-AF65-F5344CB8AC3E}">
        <p14:creationId xmlns:p14="http://schemas.microsoft.com/office/powerpoint/2010/main" val="347081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11</a:t>
            </a:fld>
            <a:endParaRPr lang="zh-CN" altLang="en-US"/>
          </a:p>
        </p:txBody>
      </p:sp>
    </p:spTree>
    <p:extLst>
      <p:ext uri="{BB962C8B-B14F-4D97-AF65-F5344CB8AC3E}">
        <p14:creationId xmlns:p14="http://schemas.microsoft.com/office/powerpoint/2010/main" val="2564749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12</a:t>
            </a:fld>
            <a:endParaRPr lang="zh-CN" altLang="en-US"/>
          </a:p>
        </p:txBody>
      </p:sp>
    </p:spTree>
    <p:extLst>
      <p:ext uri="{BB962C8B-B14F-4D97-AF65-F5344CB8AC3E}">
        <p14:creationId xmlns:p14="http://schemas.microsoft.com/office/powerpoint/2010/main" val="3413473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13</a:t>
            </a:fld>
            <a:endParaRPr lang="zh-CN" altLang="en-US"/>
          </a:p>
        </p:txBody>
      </p:sp>
    </p:spTree>
    <p:extLst>
      <p:ext uri="{BB962C8B-B14F-4D97-AF65-F5344CB8AC3E}">
        <p14:creationId xmlns:p14="http://schemas.microsoft.com/office/powerpoint/2010/main" val="4121088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1991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pPr defTabSz="457200"/>
            <a:fld id="{D57F1E4F-1CFF-5643-939E-217C01CDF565}" type="slidenum">
              <a:rPr lang="en-US" smtClean="0"/>
              <a:pPr defTabSz="457200"/>
              <a:t>‹#›</a:t>
            </a:fld>
            <a:endParaRPr lang="en-US" dirty="0"/>
          </a:p>
        </p:txBody>
      </p:sp>
    </p:spTree>
    <p:extLst>
      <p:ext uri="{BB962C8B-B14F-4D97-AF65-F5344CB8AC3E}">
        <p14:creationId xmlns:p14="http://schemas.microsoft.com/office/powerpoint/2010/main" val="263219123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pPr defTabSz="457200"/>
            <a:fld id="{D57F1E4F-1CFF-5643-939E-217C01CDF565}" type="slidenum">
              <a:rPr lang="en-US" smtClean="0"/>
              <a:pPr defTabSz="45720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3805961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defTabSz="457200"/>
            <a:fld id="{D57F1E4F-1CFF-5643-939E-217C01CDF565}" type="slidenum">
              <a:rPr lang="en-US" smtClean="0"/>
              <a:pPr defTabSz="457200"/>
              <a:t>‹#›</a:t>
            </a:fld>
            <a:endParaRPr lang="en-US" dirty="0"/>
          </a:p>
        </p:txBody>
      </p:sp>
    </p:spTree>
    <p:extLst>
      <p:ext uri="{BB962C8B-B14F-4D97-AF65-F5344CB8AC3E}">
        <p14:creationId xmlns:p14="http://schemas.microsoft.com/office/powerpoint/2010/main" val="4278344166"/>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defTabSz="457200"/>
            <a:fld id="{D57F1E4F-1CFF-5643-939E-217C01CDF565}" type="slidenum">
              <a:rPr lang="en-US" smtClean="0"/>
              <a:pPr defTabSz="45720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3521213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defTabSz="457200"/>
            <a:fld id="{D57F1E4F-1CFF-5643-939E-217C01CDF565}" type="slidenum">
              <a:rPr lang="en-US" smtClean="0"/>
              <a:pPr defTabSz="457200"/>
              <a:t>‹#›</a:t>
            </a:fld>
            <a:endParaRPr lang="en-US" dirty="0"/>
          </a:p>
        </p:txBody>
      </p:sp>
    </p:spTree>
    <p:extLst>
      <p:ext uri="{BB962C8B-B14F-4D97-AF65-F5344CB8AC3E}">
        <p14:creationId xmlns:p14="http://schemas.microsoft.com/office/powerpoint/2010/main" val="3663126534"/>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66257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18965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12530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04853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5666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737835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34797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78157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zh-CN" altLang="en-US"/>
              <a:t>单击此处编辑母版标题样式</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4523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25045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pPr defTabSz="457200"/>
            <a:fld id="{D57F1E4F-1CFF-5643-939E-217C01CDF565}" type="slidenum">
              <a:rPr lang="en-US" smtClean="0"/>
              <a:pPr defTabSz="457200"/>
              <a:t>‹#›</a:t>
            </a:fld>
            <a:endParaRPr lang="en-US" dirty="0"/>
          </a:p>
        </p:txBody>
      </p:sp>
    </p:spTree>
    <p:extLst>
      <p:ext uri="{BB962C8B-B14F-4D97-AF65-F5344CB8AC3E}">
        <p14:creationId xmlns:p14="http://schemas.microsoft.com/office/powerpoint/2010/main" val="1347790136"/>
      </p:ext>
    </p:extLst>
  </p:cSld>
  <p:clrMap bg1="lt1" tx1="dk1" bg2="lt2" tx2="dk2" accent1="accent1" accent2="accent2" accent3="accent3" accent4="accent4" accent5="accent5" accent6="accent6" hlink="hlink" folHlink="folHlink"/>
  <p:sldLayoutIdLst>
    <p:sldLayoutId id="2147484035" r:id="rId1"/>
    <p:sldLayoutId id="2147484036" r:id="rId2"/>
    <p:sldLayoutId id="2147484037" r:id="rId3"/>
    <p:sldLayoutId id="2147484038" r:id="rId4"/>
    <p:sldLayoutId id="2147484039" r:id="rId5"/>
    <p:sldLayoutId id="2147484040" r:id="rId6"/>
    <p:sldLayoutId id="2147484041" r:id="rId7"/>
    <p:sldLayoutId id="2147484042" r:id="rId8"/>
    <p:sldLayoutId id="2147484043" r:id="rId9"/>
    <p:sldLayoutId id="2147484044" r:id="rId10"/>
    <p:sldLayoutId id="2147484045" r:id="rId11"/>
    <p:sldLayoutId id="2147484046" r:id="rId12"/>
    <p:sldLayoutId id="2147484047" r:id="rId13"/>
    <p:sldLayoutId id="2147484048" r:id="rId14"/>
    <p:sldLayoutId id="2147484049" r:id="rId15"/>
    <p:sldLayoutId id="2147484050" r:id="rId16"/>
  </p:sldLayoutIdLst>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hyperlink" Target="http://en.wikipedia.org/wiki/File:Policy_Admin_Component_Diagram.PNG" TargetMode="External"/><Relationship Id="rId5" Type="http://schemas.openxmlformats.org/officeDocument/2006/relationships/image" Target="../media/image11.png"/><Relationship Id="rId4" Type="http://schemas.openxmlformats.org/officeDocument/2006/relationships/hyperlink" Target="http://en.wikipedia.org/wiki/File:Use_case_restaurant_model.svg" TargetMode="External"/><Relationship Id="rId9"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2.png"/><Relationship Id="rId4" Type="http://schemas.openxmlformats.org/officeDocument/2006/relationships/hyperlink" Target="http://en.wikipedia.org/wiki/File:Policy_Admin_Component_Diagram.PNG"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hyperlink" Target="https://en.wikipedia.org/wiki/Technical_drawing" TargetMode="External"/><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hyperlink" Target="https://en.wikipedia.org/wiki/Contact_print" TargetMode="External"/><Relationship Id="rId5" Type="http://schemas.openxmlformats.org/officeDocument/2006/relationships/hyperlink" Target="https://en.wikipedia.org/wiki/Engineering" TargetMode="External"/><Relationship Id="rId4" Type="http://schemas.openxmlformats.org/officeDocument/2006/relationships/hyperlink" Target="https://en.wikipedia.org/wiki/Architecture"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shadeToTitle="1">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E91F808-537C-F62E-4BE1-F283BA14EF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752230"/>
          </a:xfrm>
          <a:prstGeom prst="rect">
            <a:avLst/>
          </a:prstGeom>
        </p:spPr>
      </p:pic>
      <p:sp>
        <p:nvSpPr>
          <p:cNvPr id="2" name="标题 1"/>
          <p:cNvSpPr>
            <a:spLocks noGrp="1"/>
          </p:cNvSpPr>
          <p:nvPr>
            <p:ph type="ctrTitle"/>
          </p:nvPr>
        </p:nvSpPr>
        <p:spPr>
          <a:xfrm>
            <a:off x="2375629" y="655194"/>
            <a:ext cx="7629994" cy="1903751"/>
          </a:xfr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Autofit/>
          </a:bodyPr>
          <a:lstStyle/>
          <a:p>
            <a:pPr algn="ctr"/>
            <a:br>
              <a:rPr lang="en-US" altLang="zh-CN" b="1" dirty="0">
                <a:solidFill>
                  <a:schemeClr val="bg1"/>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br>
            <a:r>
              <a:rPr lang="en-US" altLang="zh-CN" b="1" dirty="0">
                <a:solidFill>
                  <a:srgbClr val="FF0000"/>
                </a:solidFill>
                <a:effectLst>
                  <a:outerShdw blurRad="38100" dist="38100" dir="2700000" algn="tl">
                    <a:srgbClr val="000000">
                      <a:alpha val="43137"/>
                    </a:srgbClr>
                  </a:outerShdw>
                </a:effectLst>
                <a:latin typeface="Berlin Sans FB Demi" panose="020E0802020502020306" pitchFamily="34" charset="0"/>
                <a:cs typeface="Arial" panose="020B0604020202020204" pitchFamily="34" charset="0"/>
              </a:rPr>
              <a:t>Do You Really Know</a:t>
            </a:r>
            <a:br>
              <a:rPr lang="en-US" altLang="zh-CN" b="1" dirty="0">
                <a:solidFill>
                  <a:srgbClr val="FF0000"/>
                </a:solidFill>
                <a:effectLst>
                  <a:outerShdw blurRad="38100" dist="38100" dir="2700000" algn="tl">
                    <a:srgbClr val="000000">
                      <a:alpha val="43137"/>
                    </a:srgbClr>
                  </a:outerShdw>
                </a:effectLst>
                <a:latin typeface="Berlin Sans FB Demi" panose="020E0802020502020306" pitchFamily="34" charset="0"/>
                <a:cs typeface="Arial" panose="020B0604020202020204" pitchFamily="34" charset="0"/>
              </a:rPr>
            </a:br>
            <a:r>
              <a:rPr lang="en-US" altLang="zh-CN" b="1" dirty="0">
                <a:solidFill>
                  <a:srgbClr val="FF0000"/>
                </a:solidFill>
                <a:effectLst>
                  <a:outerShdw blurRad="38100" dist="38100" dir="2700000" algn="tl">
                    <a:srgbClr val="000000">
                      <a:alpha val="43137"/>
                    </a:srgbClr>
                  </a:outerShdw>
                </a:effectLst>
                <a:latin typeface="Berlin Sans FB Demi" panose="020E0802020502020306" pitchFamily="34" charset="0"/>
                <a:cs typeface="Arial" panose="020B0604020202020204" pitchFamily="34" charset="0"/>
              </a:rPr>
              <a:t> What Architecture Is</a:t>
            </a:r>
            <a:r>
              <a:rPr lang="zh-CN" altLang="en-US" sz="4800" b="1" dirty="0">
                <a:solidFill>
                  <a:srgbClr val="FF0000"/>
                </a:solidFill>
                <a:effectLst>
                  <a:outerShdw blurRad="38100" dist="38100" dir="2700000" algn="tl">
                    <a:srgbClr val="000000">
                      <a:alpha val="43137"/>
                    </a:srgbClr>
                  </a:outerShdw>
                </a:effectLst>
                <a:latin typeface="Berlin Sans FB Demi" panose="020E0802020502020306" pitchFamily="34" charset="0"/>
                <a:cs typeface="Arial" panose="020B0604020202020204" pitchFamily="34" charset="0"/>
              </a:rPr>
              <a:t>？</a:t>
            </a:r>
            <a:endParaRPr lang="en-US" sz="3600" b="1" dirty="0">
              <a:solidFill>
                <a:srgbClr val="FF0000"/>
              </a:solidFill>
              <a:effectLst>
                <a:outerShdw blurRad="38100" dist="38100" dir="2700000" algn="tl">
                  <a:srgbClr val="000000">
                    <a:alpha val="43137"/>
                  </a:srgbClr>
                </a:outerShdw>
              </a:effectLst>
              <a:latin typeface="Berlin Sans FB Demi" panose="020E0802020502020306" pitchFamily="34" charset="0"/>
              <a:cs typeface="Arial" panose="020B0604020202020204" pitchFamily="34" charset="0"/>
            </a:endParaRPr>
          </a:p>
        </p:txBody>
      </p:sp>
      <p:sp>
        <p:nvSpPr>
          <p:cNvPr id="3" name="副标题 2"/>
          <p:cNvSpPr>
            <a:spLocks noGrp="1"/>
          </p:cNvSpPr>
          <p:nvPr>
            <p:ph type="subTitle" idx="1"/>
          </p:nvPr>
        </p:nvSpPr>
        <p:spPr>
          <a:xfrm>
            <a:off x="4073843" y="3148324"/>
            <a:ext cx="4595517" cy="1126283"/>
          </a:xfrm>
        </p:spPr>
        <p:txBody>
          <a:bodyPr>
            <a:noAutofit/>
          </a:bodyPr>
          <a:lstStyle/>
          <a:p>
            <a:pPr algn="ctr">
              <a:spcBef>
                <a:spcPts val="0"/>
              </a:spcBef>
            </a:pPr>
            <a:r>
              <a:rPr lang="en-US" altLang="zh-CN" sz="2400" b="1"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Haikuan Li, Visiting Professor NPU</a:t>
            </a:r>
          </a:p>
          <a:p>
            <a:pPr algn="ctr">
              <a:spcBef>
                <a:spcPts val="0"/>
              </a:spcBef>
            </a:pPr>
            <a:r>
              <a:rPr lang="en-US" altLang="zh-CN" sz="2400" b="1"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CLEBA Group, Delfgauw</a:t>
            </a:r>
          </a:p>
          <a:p>
            <a:pPr algn="ctr">
              <a:spcBef>
                <a:spcPts val="0"/>
              </a:spcBef>
            </a:pPr>
            <a:r>
              <a:rPr lang="en-US" altLang="zh-CN" sz="2400" b="1"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The Netherlands</a:t>
            </a:r>
          </a:p>
          <a:p>
            <a:pPr algn="ctr">
              <a:spcBef>
                <a:spcPts val="0"/>
              </a:spcBef>
            </a:pPr>
            <a:endParaRPr lang="en-US" altLang="zh-CN" sz="2400" b="1"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endParaRPr>
          </a:p>
        </p:txBody>
      </p:sp>
      <p:sp>
        <p:nvSpPr>
          <p:cNvPr id="4" name="矩形 3"/>
          <p:cNvSpPr/>
          <p:nvPr/>
        </p:nvSpPr>
        <p:spPr>
          <a:xfrm>
            <a:off x="1768840" y="5799758"/>
            <a:ext cx="10253272" cy="923330"/>
          </a:xfrm>
          <a:prstGeom prst="rect">
            <a:avLst/>
          </a:prstGeom>
        </p:spPr>
        <p:txBody>
          <a:bodyPr wrap="square">
            <a:spAutoFit/>
          </a:bodyPr>
          <a:lstStyle/>
          <a:p>
            <a:r>
              <a:rPr lang="en-US" altLang="zh-CN" b="1" dirty="0">
                <a:solidFill>
                  <a:schemeClr val="bg1"/>
                </a:solidFill>
              </a:rPr>
              <a:t>Haikuan Li “Software Development of Dataization Intelligence Architecturization and Intensification (Lecture Notes)”  Seminar on Intelligent Software Development at Northwestern Polytechnical University(NPU), Xi’an, China, 2020</a:t>
            </a:r>
          </a:p>
        </p:txBody>
      </p:sp>
    </p:spTree>
    <p:extLst>
      <p:ext uri="{BB962C8B-B14F-4D97-AF65-F5344CB8AC3E}">
        <p14:creationId xmlns:p14="http://schemas.microsoft.com/office/powerpoint/2010/main" val="175425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032380" y="678712"/>
            <a:ext cx="8911687" cy="620689"/>
          </a:xfrm>
        </p:spPr>
        <p:txBody>
          <a:bodyPr>
            <a:normAutofit fontScale="90000"/>
          </a:bodyPr>
          <a:lstStyle/>
          <a:p>
            <a:r>
              <a:rPr lang="en-US" dirty="0"/>
              <a:t>Software Architecture (System Views)</a:t>
            </a:r>
          </a:p>
        </p:txBody>
      </p:sp>
      <p:sp>
        <p:nvSpPr>
          <p:cNvPr id="2" name="灯片编号占位符 1"/>
          <p:cNvSpPr>
            <a:spLocks noGrp="1"/>
          </p:cNvSpPr>
          <p:nvPr>
            <p:ph type="sldNum" sz="quarter" idx="12"/>
          </p:nvPr>
        </p:nvSpPr>
        <p:spPr/>
        <p:txBody>
          <a:bodyPr/>
          <a:lstStyle/>
          <a:p>
            <a:fld id="{D57F1E4F-1CFF-5643-939E-217C01CDF565}" type="slidenum">
              <a:rPr lang="en-US" smtClean="0"/>
              <a:pPr/>
              <a:t>10</a:t>
            </a:fld>
            <a:endParaRPr lang="en-US" dirty="0"/>
          </a:p>
        </p:txBody>
      </p:sp>
      <p:sp>
        <p:nvSpPr>
          <p:cNvPr id="5" name="AutoShape 2" descr="4+1 view model"/>
          <p:cNvSpPr>
            <a:spLocks noChangeAspect="1" noChangeArrowheads="1"/>
          </p:cNvSpPr>
          <p:nvPr/>
        </p:nvSpPr>
        <p:spPr bwMode="auto">
          <a:xfrm>
            <a:off x="41275" y="138113"/>
            <a:ext cx="4857750" cy="3905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矩形 19"/>
          <p:cNvSpPr/>
          <p:nvPr/>
        </p:nvSpPr>
        <p:spPr>
          <a:xfrm>
            <a:off x="153503" y="4919147"/>
            <a:ext cx="184731" cy="369332"/>
          </a:xfrm>
          <a:prstGeom prst="rect">
            <a:avLst/>
          </a:prstGeom>
        </p:spPr>
        <p:txBody>
          <a:bodyPr wrap="none">
            <a:spAutoFit/>
          </a:bodyPr>
          <a:lstStyle/>
          <a:p>
            <a:endParaRPr lang="en-US" dirty="0"/>
          </a:p>
        </p:txBody>
      </p:sp>
      <p:grpSp>
        <p:nvGrpSpPr>
          <p:cNvPr id="39" name="组合 38"/>
          <p:cNvGrpSpPr/>
          <p:nvPr/>
        </p:nvGrpSpPr>
        <p:grpSpPr>
          <a:xfrm>
            <a:off x="779334" y="1648695"/>
            <a:ext cx="4315584" cy="3662756"/>
            <a:chOff x="4899025" y="2077092"/>
            <a:chExt cx="5067813" cy="3729349"/>
          </a:xfrm>
        </p:grpSpPr>
        <p:sp>
          <p:nvSpPr>
            <p:cNvPr id="7" name="圆角矩形 6"/>
            <p:cNvSpPr/>
            <p:nvPr/>
          </p:nvSpPr>
          <p:spPr>
            <a:xfrm>
              <a:off x="5008208" y="2777460"/>
              <a:ext cx="1767798" cy="750219"/>
            </a:xfrm>
            <a:prstGeom prst="roundRect">
              <a:avLst/>
            </a:prstGeom>
            <a:solidFill>
              <a:schemeClr val="bg1">
                <a:lumMod val="6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Narrow" panose="020B0606020202030204" pitchFamily="34" charset="0"/>
                </a:rPr>
                <a:t>Logical </a:t>
              </a:r>
            </a:p>
            <a:p>
              <a:pPr algn="ctr"/>
              <a:r>
                <a:rPr lang="en-US" dirty="0">
                  <a:latin typeface="Arial Narrow" panose="020B0606020202030204" pitchFamily="34" charset="0"/>
                </a:rPr>
                <a:t>View</a:t>
              </a:r>
            </a:p>
          </p:txBody>
        </p:sp>
        <p:sp>
          <p:nvSpPr>
            <p:cNvPr id="9" name="圆角矩形 8"/>
            <p:cNvSpPr/>
            <p:nvPr/>
          </p:nvSpPr>
          <p:spPr>
            <a:xfrm>
              <a:off x="5008208" y="4080072"/>
              <a:ext cx="1767798" cy="750219"/>
            </a:xfrm>
            <a:prstGeom prst="roundRect">
              <a:avLst/>
            </a:prstGeom>
            <a:solidFill>
              <a:schemeClr val="bg1">
                <a:lumMod val="6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Narrow" panose="020B0606020202030204" pitchFamily="34" charset="0"/>
                </a:rPr>
                <a:t>Process</a:t>
              </a:r>
            </a:p>
            <a:p>
              <a:pPr algn="ctr"/>
              <a:r>
                <a:rPr lang="en-US" dirty="0">
                  <a:latin typeface="Arial Narrow" panose="020B0606020202030204" pitchFamily="34" charset="0"/>
                </a:rPr>
                <a:t> View</a:t>
              </a:r>
            </a:p>
          </p:txBody>
        </p:sp>
        <p:sp>
          <p:nvSpPr>
            <p:cNvPr id="10" name="圆角矩形 9"/>
            <p:cNvSpPr/>
            <p:nvPr/>
          </p:nvSpPr>
          <p:spPr>
            <a:xfrm>
              <a:off x="7752514" y="4080071"/>
              <a:ext cx="1767798" cy="750219"/>
            </a:xfrm>
            <a:prstGeom prst="roundRect">
              <a:avLst/>
            </a:prstGeom>
            <a:solidFill>
              <a:schemeClr val="bg1">
                <a:lumMod val="6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Narrow" panose="020B0606020202030204" pitchFamily="34" charset="0"/>
                </a:rPr>
                <a:t>Physical</a:t>
              </a:r>
            </a:p>
            <a:p>
              <a:pPr algn="ctr"/>
              <a:r>
                <a:rPr lang="en-US" dirty="0">
                  <a:latin typeface="Arial Narrow" panose="020B0606020202030204" pitchFamily="34" charset="0"/>
                </a:rPr>
                <a:t>View</a:t>
              </a:r>
            </a:p>
          </p:txBody>
        </p:sp>
        <p:sp>
          <p:nvSpPr>
            <p:cNvPr id="11" name="圆角矩形 10"/>
            <p:cNvSpPr/>
            <p:nvPr/>
          </p:nvSpPr>
          <p:spPr>
            <a:xfrm>
              <a:off x="7754241" y="2777460"/>
              <a:ext cx="1767798" cy="750219"/>
            </a:xfrm>
            <a:prstGeom prst="roundRect">
              <a:avLst/>
            </a:prstGeom>
            <a:solidFill>
              <a:schemeClr val="bg1">
                <a:lumMod val="6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Narrow" panose="020B0606020202030204" pitchFamily="34" charset="0"/>
                </a:rPr>
                <a:t>Development</a:t>
              </a:r>
            </a:p>
            <a:p>
              <a:pPr algn="ctr"/>
              <a:r>
                <a:rPr lang="en-US" dirty="0">
                  <a:latin typeface="Arial Narrow" panose="020B0606020202030204" pitchFamily="34" charset="0"/>
                </a:rPr>
                <a:t>View</a:t>
              </a:r>
            </a:p>
          </p:txBody>
        </p:sp>
        <p:sp>
          <p:nvSpPr>
            <p:cNvPr id="12" name="椭圆 11"/>
            <p:cNvSpPr/>
            <p:nvPr/>
          </p:nvSpPr>
          <p:spPr>
            <a:xfrm>
              <a:off x="6370483" y="3325336"/>
              <a:ext cx="1805855" cy="911960"/>
            </a:xfrm>
            <a:prstGeom prst="ellipse">
              <a:avLst/>
            </a:prstGeom>
            <a:solidFill>
              <a:schemeClr val="bg1">
                <a:lumMod val="85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Narrow" panose="020B0606020202030204" pitchFamily="34" charset="0"/>
                </a:rPr>
                <a:t>Scenarios</a:t>
              </a:r>
            </a:p>
          </p:txBody>
        </p:sp>
        <p:sp>
          <p:nvSpPr>
            <p:cNvPr id="14" name="文本框 13"/>
            <p:cNvSpPr txBox="1"/>
            <p:nvPr/>
          </p:nvSpPr>
          <p:spPr>
            <a:xfrm>
              <a:off x="4985961" y="2111352"/>
              <a:ext cx="1638102" cy="532733"/>
            </a:xfrm>
            <a:prstGeom prst="rect">
              <a:avLst/>
            </a:prstGeom>
            <a:noFill/>
          </p:spPr>
          <p:txBody>
            <a:bodyPr wrap="square" rtlCol="0">
              <a:spAutoFit/>
            </a:bodyPr>
            <a:lstStyle/>
            <a:p>
              <a:r>
                <a:rPr lang="en-US" sz="1400" dirty="0">
                  <a:solidFill>
                    <a:srgbClr val="C00000"/>
                  </a:solidFill>
                </a:rPr>
                <a:t>End-User</a:t>
              </a:r>
            </a:p>
            <a:p>
              <a:r>
                <a:rPr lang="en-US" sz="1400" dirty="0">
                  <a:solidFill>
                    <a:srgbClr val="C00000"/>
                  </a:solidFill>
                </a:rPr>
                <a:t>Functionality</a:t>
              </a:r>
            </a:p>
          </p:txBody>
        </p:sp>
        <p:sp>
          <p:nvSpPr>
            <p:cNvPr id="15" name="文本框 14"/>
            <p:cNvSpPr txBox="1"/>
            <p:nvPr/>
          </p:nvSpPr>
          <p:spPr>
            <a:xfrm>
              <a:off x="7589500" y="2077092"/>
              <a:ext cx="2234632" cy="595407"/>
            </a:xfrm>
            <a:prstGeom prst="rect">
              <a:avLst/>
            </a:prstGeom>
            <a:noFill/>
          </p:spPr>
          <p:txBody>
            <a:bodyPr wrap="square" rtlCol="0">
              <a:spAutoFit/>
            </a:bodyPr>
            <a:lstStyle/>
            <a:p>
              <a:r>
                <a:rPr lang="en-US" sz="1600" dirty="0">
                  <a:solidFill>
                    <a:srgbClr val="C00000"/>
                  </a:solidFill>
                  <a:latin typeface="Arial Narrow" panose="020B0606020202030204" pitchFamily="34" charset="0"/>
                </a:rPr>
                <a:t>Developers</a:t>
              </a:r>
            </a:p>
            <a:p>
              <a:r>
                <a:rPr lang="en-US" sz="1600" dirty="0">
                  <a:solidFill>
                    <a:srgbClr val="C00000"/>
                  </a:solidFill>
                  <a:latin typeface="Arial Narrow" panose="020B0606020202030204" pitchFamily="34" charset="0"/>
                </a:rPr>
                <a:t>Software Management</a:t>
              </a:r>
            </a:p>
          </p:txBody>
        </p:sp>
        <p:sp>
          <p:nvSpPr>
            <p:cNvPr id="16" name="文本框 15"/>
            <p:cNvSpPr txBox="1"/>
            <p:nvPr/>
          </p:nvSpPr>
          <p:spPr>
            <a:xfrm>
              <a:off x="4899025" y="5027053"/>
              <a:ext cx="1847470" cy="752094"/>
            </a:xfrm>
            <a:prstGeom prst="rect">
              <a:avLst/>
            </a:prstGeom>
            <a:noFill/>
          </p:spPr>
          <p:txBody>
            <a:bodyPr wrap="square" rtlCol="0">
              <a:spAutoFit/>
            </a:bodyPr>
            <a:lstStyle/>
            <a:p>
              <a:r>
                <a:rPr lang="en-US" sz="1400" dirty="0">
                  <a:solidFill>
                    <a:srgbClr val="C00000"/>
                  </a:solidFill>
                </a:rPr>
                <a:t>Integrators</a:t>
              </a:r>
            </a:p>
            <a:p>
              <a:r>
                <a:rPr lang="en-US" sz="1400" dirty="0">
                  <a:solidFill>
                    <a:srgbClr val="C00000"/>
                  </a:solidFill>
                </a:rPr>
                <a:t>Performance</a:t>
              </a:r>
            </a:p>
            <a:p>
              <a:r>
                <a:rPr lang="en-US" sz="1400" dirty="0">
                  <a:solidFill>
                    <a:srgbClr val="C00000"/>
                  </a:solidFill>
                </a:rPr>
                <a:t>Scalability</a:t>
              </a:r>
            </a:p>
          </p:txBody>
        </p:sp>
        <p:sp>
          <p:nvSpPr>
            <p:cNvPr id="17" name="文本框 16"/>
            <p:cNvSpPr txBox="1"/>
            <p:nvPr/>
          </p:nvSpPr>
          <p:spPr>
            <a:xfrm>
              <a:off x="7536997" y="5054347"/>
              <a:ext cx="2429841" cy="752094"/>
            </a:xfrm>
            <a:prstGeom prst="rect">
              <a:avLst/>
            </a:prstGeom>
            <a:noFill/>
          </p:spPr>
          <p:txBody>
            <a:bodyPr wrap="square" rtlCol="0">
              <a:spAutoFit/>
            </a:bodyPr>
            <a:lstStyle/>
            <a:p>
              <a:r>
                <a:rPr lang="en-US" sz="1400" dirty="0">
                  <a:solidFill>
                    <a:srgbClr val="C00000"/>
                  </a:solidFill>
                </a:rPr>
                <a:t>System Engineers</a:t>
              </a:r>
            </a:p>
            <a:p>
              <a:r>
                <a:rPr lang="en-US" sz="1400" dirty="0">
                  <a:solidFill>
                    <a:srgbClr val="C00000"/>
                  </a:solidFill>
                </a:rPr>
                <a:t>Topological structure</a:t>
              </a:r>
            </a:p>
            <a:p>
              <a:r>
                <a:rPr lang="en-US" sz="1400" dirty="0">
                  <a:solidFill>
                    <a:srgbClr val="C00000"/>
                  </a:solidFill>
                </a:rPr>
                <a:t>Communication</a:t>
              </a:r>
            </a:p>
          </p:txBody>
        </p:sp>
        <p:cxnSp>
          <p:nvCxnSpPr>
            <p:cNvPr id="22" name="直接箭头连接符 21"/>
            <p:cNvCxnSpPr>
              <a:stCxn id="7" idx="3"/>
              <a:endCxn id="11" idx="1"/>
            </p:cNvCxnSpPr>
            <p:nvPr/>
          </p:nvCxnSpPr>
          <p:spPr>
            <a:xfrm>
              <a:off x="6776006" y="3152570"/>
              <a:ext cx="9782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stCxn id="9" idx="3"/>
              <a:endCxn id="10" idx="1"/>
            </p:cNvCxnSpPr>
            <p:nvPr/>
          </p:nvCxnSpPr>
          <p:spPr>
            <a:xfrm flipV="1">
              <a:off x="6776006" y="4455181"/>
              <a:ext cx="97650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7" idx="2"/>
            </p:cNvCxnSpPr>
            <p:nvPr/>
          </p:nvCxnSpPr>
          <p:spPr>
            <a:xfrm>
              <a:off x="5892107" y="3527679"/>
              <a:ext cx="0" cy="5523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a:stCxn id="11" idx="2"/>
              <a:endCxn id="10" idx="0"/>
            </p:cNvCxnSpPr>
            <p:nvPr/>
          </p:nvCxnSpPr>
          <p:spPr>
            <a:xfrm flipH="1">
              <a:off x="8636413" y="3527679"/>
              <a:ext cx="1727" cy="5523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38" name="文本框 37"/>
          <p:cNvSpPr txBox="1"/>
          <p:nvPr/>
        </p:nvSpPr>
        <p:spPr>
          <a:xfrm>
            <a:off x="5290810" y="1648695"/>
            <a:ext cx="5896839" cy="4585871"/>
          </a:xfrm>
          <a:prstGeom prst="rect">
            <a:avLst/>
          </a:prstGeom>
          <a:noFill/>
          <a:ln>
            <a:solidFill>
              <a:srgbClr val="C00000"/>
            </a:solidFill>
          </a:ln>
        </p:spPr>
        <p:txBody>
          <a:bodyPr wrap="square" rtlCol="0">
            <a:spAutoFit/>
          </a:bodyPr>
          <a:lstStyle/>
          <a:p>
            <a:pPr>
              <a:spcBef>
                <a:spcPts val="600"/>
              </a:spcBef>
            </a:pPr>
            <a:r>
              <a:rPr lang="en-US" sz="1600" b="1" dirty="0">
                <a:solidFill>
                  <a:srgbClr val="C00000"/>
                </a:solidFill>
                <a:latin typeface="Arial Narrow" panose="020B0606020202030204" pitchFamily="34" charset="0"/>
              </a:rPr>
              <a:t>Logical view: </a:t>
            </a:r>
            <a:r>
              <a:rPr lang="en-US" sz="1600" dirty="0">
                <a:latin typeface="Arial Narrow" panose="020B0606020202030204" pitchFamily="34" charset="0"/>
              </a:rPr>
              <a:t>The logical view is concerned with the functionality that the system provides to end-users. </a:t>
            </a:r>
            <a:endParaRPr lang="en-US" sz="1600" b="1" dirty="0">
              <a:solidFill>
                <a:srgbClr val="C00000"/>
              </a:solidFill>
              <a:latin typeface="Arial Narrow" panose="020B0606020202030204" pitchFamily="34" charset="0"/>
            </a:endParaRPr>
          </a:p>
          <a:p>
            <a:pPr>
              <a:spcBef>
                <a:spcPts val="600"/>
              </a:spcBef>
            </a:pPr>
            <a:r>
              <a:rPr lang="en-US" sz="1600" b="1" dirty="0">
                <a:solidFill>
                  <a:srgbClr val="C00000"/>
                </a:solidFill>
                <a:latin typeface="Arial Narrow" panose="020B0606020202030204" pitchFamily="34" charset="0"/>
              </a:rPr>
              <a:t>Development view: </a:t>
            </a:r>
            <a:r>
              <a:rPr lang="en-US" sz="1600" dirty="0">
                <a:latin typeface="Arial Narrow" panose="020B0606020202030204" pitchFamily="34" charset="0"/>
              </a:rPr>
              <a:t>The development view illustrates a system from a programmer's perspective and is concerned with software management. </a:t>
            </a:r>
          </a:p>
          <a:p>
            <a:pPr>
              <a:spcBef>
                <a:spcPts val="600"/>
              </a:spcBef>
            </a:pPr>
            <a:r>
              <a:rPr lang="en-US" sz="1600" b="1" dirty="0">
                <a:solidFill>
                  <a:srgbClr val="C00000"/>
                </a:solidFill>
                <a:latin typeface="Arial Narrow" panose="020B0606020202030204" pitchFamily="34" charset="0"/>
              </a:rPr>
              <a:t>Physical view: </a:t>
            </a:r>
            <a:r>
              <a:rPr lang="en-US" sz="1600" dirty="0">
                <a:latin typeface="Arial Narrow" panose="020B0606020202030204" pitchFamily="34" charset="0"/>
              </a:rPr>
              <a:t>The physical view depicts the system from a system engineer‘s point of view. It is concerned with the topology of software components on the physical layer as well as the physical connections between these components. This view is also known as the deployment view.</a:t>
            </a:r>
          </a:p>
          <a:p>
            <a:pPr>
              <a:spcBef>
                <a:spcPts val="600"/>
              </a:spcBef>
            </a:pPr>
            <a:r>
              <a:rPr lang="en-US" sz="1600" b="1" dirty="0">
                <a:solidFill>
                  <a:srgbClr val="C00000"/>
                </a:solidFill>
                <a:latin typeface="Arial Narrow" panose="020B0606020202030204" pitchFamily="34" charset="0"/>
              </a:rPr>
              <a:t>Process view: </a:t>
            </a:r>
            <a:r>
              <a:rPr lang="en-US" sz="1600" dirty="0">
                <a:latin typeface="Arial Narrow" panose="020B0606020202030204" pitchFamily="34" charset="0"/>
              </a:rPr>
              <a:t>The process view deals with the dynamic aspects of the system, explains the system processes and how they communicate, and focuses on the runtime behavior of the system. The process view addresses concurrency, distribution, integrators, performance, and scalability, etc.</a:t>
            </a:r>
          </a:p>
          <a:p>
            <a:pPr>
              <a:spcBef>
                <a:spcPts val="600"/>
              </a:spcBef>
            </a:pPr>
            <a:r>
              <a:rPr lang="en-US" sz="1600" b="1" dirty="0">
                <a:solidFill>
                  <a:srgbClr val="C00000"/>
                </a:solidFill>
                <a:latin typeface="Arial Narrow" panose="020B0606020202030204" pitchFamily="34" charset="0"/>
              </a:rPr>
              <a:t>Scenarios </a:t>
            </a:r>
            <a:r>
              <a:rPr lang="en-US" sz="1600" dirty="0">
                <a:latin typeface="Arial Narrow" panose="020B0606020202030204" pitchFamily="34" charset="0"/>
              </a:rPr>
              <a:t>consists of </a:t>
            </a:r>
            <a:r>
              <a:rPr lang="en-US" sz="1600" b="1" dirty="0">
                <a:solidFill>
                  <a:srgbClr val="72220B"/>
                </a:solidFill>
                <a:latin typeface="Arial Narrow" panose="020B0606020202030204" pitchFamily="34" charset="0"/>
              </a:rPr>
              <a:t>a small set of use cases  </a:t>
            </a:r>
            <a:r>
              <a:rPr lang="en-US" sz="1600" dirty="0">
                <a:latin typeface="Arial Narrow" panose="020B0606020202030204" pitchFamily="34" charset="0"/>
              </a:rPr>
              <a:t>that describe sequences of interactions between objects and between processes. They are used to identify architectural elements and to illustrate and validate the architecture design. They also serve as a </a:t>
            </a:r>
            <a:r>
              <a:rPr lang="en-US" sz="1600" b="1" dirty="0">
                <a:solidFill>
                  <a:srgbClr val="72220B"/>
                </a:solidFill>
                <a:latin typeface="Arial Narrow" panose="020B0606020202030204" pitchFamily="34" charset="0"/>
              </a:rPr>
              <a:t>starting point for tests </a:t>
            </a:r>
            <a:r>
              <a:rPr lang="en-US" sz="1600" dirty="0">
                <a:latin typeface="Arial Narrow" panose="020B0606020202030204" pitchFamily="34" charset="0"/>
              </a:rPr>
              <a:t>of an architecture </a:t>
            </a:r>
            <a:r>
              <a:rPr lang="en-US" sz="1600" b="1" dirty="0">
                <a:solidFill>
                  <a:srgbClr val="72220B"/>
                </a:solidFill>
                <a:latin typeface="Arial Narrow" panose="020B0606020202030204" pitchFamily="34" charset="0"/>
              </a:rPr>
              <a:t>prototype. </a:t>
            </a:r>
            <a:r>
              <a:rPr lang="en-US" sz="1600" dirty="0">
                <a:latin typeface="Arial Narrow" panose="020B0606020202030204" pitchFamily="34" charset="0"/>
              </a:rPr>
              <a:t>This view is also known as the </a:t>
            </a:r>
            <a:r>
              <a:rPr lang="en-US" sz="1600" b="1" dirty="0">
                <a:solidFill>
                  <a:srgbClr val="C00000"/>
                </a:solidFill>
                <a:latin typeface="Arial Narrow" panose="020B0606020202030204" pitchFamily="34" charset="0"/>
              </a:rPr>
              <a:t>use case view</a:t>
            </a:r>
            <a:r>
              <a:rPr lang="en-US" sz="1600" b="1" dirty="0">
                <a:latin typeface="Arial Narrow" panose="020B0606020202030204" pitchFamily="34" charset="0"/>
              </a:rPr>
              <a:t>.</a:t>
            </a:r>
          </a:p>
        </p:txBody>
      </p:sp>
      <p:sp>
        <p:nvSpPr>
          <p:cNvPr id="4" name="文本框 3"/>
          <p:cNvSpPr txBox="1"/>
          <p:nvPr/>
        </p:nvSpPr>
        <p:spPr>
          <a:xfrm>
            <a:off x="667341" y="5412732"/>
            <a:ext cx="4720206" cy="738664"/>
          </a:xfrm>
          <a:prstGeom prst="rect">
            <a:avLst/>
          </a:prstGeom>
          <a:noFill/>
        </p:spPr>
        <p:txBody>
          <a:bodyPr wrap="square" rtlCol="0">
            <a:spAutoFit/>
          </a:bodyPr>
          <a:lstStyle/>
          <a:p>
            <a:r>
              <a:rPr lang="en-US" sz="1400" b="1" dirty="0" err="1"/>
              <a:t>Kruchten</a:t>
            </a:r>
            <a:r>
              <a:rPr lang="en-US" sz="1400" b="1" dirty="0"/>
              <a:t>, Philippe</a:t>
            </a:r>
            <a:r>
              <a:rPr lang="en-US" sz="1400" dirty="0"/>
              <a:t>, </a:t>
            </a:r>
            <a:r>
              <a:rPr lang="en-US" sz="1400" dirty="0">
                <a:solidFill>
                  <a:srgbClr val="72220B"/>
                </a:solidFill>
              </a:rPr>
              <a:t>“</a:t>
            </a:r>
            <a:r>
              <a:rPr lang="en-US" sz="1400" b="1" i="1" u="sng" dirty="0">
                <a:solidFill>
                  <a:srgbClr val="72220B"/>
                </a:solidFill>
              </a:rPr>
              <a:t>Architectural Blueprints</a:t>
            </a:r>
            <a:r>
              <a:rPr lang="en-US" sz="1400" i="1" u="sng" dirty="0">
                <a:solidFill>
                  <a:srgbClr val="72220B"/>
                </a:solidFill>
              </a:rPr>
              <a:t>  — The “4+1” View Model of Software Architecture” </a:t>
            </a:r>
            <a:r>
              <a:rPr lang="en-US" sz="1400" dirty="0"/>
              <a:t> IEEE Software 12 (6), pp. 42-50, Nov. 1995</a:t>
            </a:r>
          </a:p>
        </p:txBody>
      </p:sp>
    </p:spTree>
    <p:extLst>
      <p:ext uri="{BB962C8B-B14F-4D97-AF65-F5344CB8AC3E}">
        <p14:creationId xmlns:p14="http://schemas.microsoft.com/office/powerpoint/2010/main" val="3335273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7" name="组合 26"/>
          <p:cNvGrpSpPr/>
          <p:nvPr/>
        </p:nvGrpSpPr>
        <p:grpSpPr>
          <a:xfrm>
            <a:off x="1162671" y="425033"/>
            <a:ext cx="9987961" cy="6432967"/>
            <a:chOff x="1187723" y="425033"/>
            <a:chExt cx="9987961" cy="6432967"/>
          </a:xfrm>
        </p:grpSpPr>
        <p:sp>
          <p:nvSpPr>
            <p:cNvPr id="2" name="Rectangle 5"/>
            <p:cNvSpPr>
              <a:spLocks noChangeArrowheads="1"/>
            </p:cNvSpPr>
            <p:nvPr/>
          </p:nvSpPr>
          <p:spPr bwMode="auto">
            <a:xfrm>
              <a:off x="1457677" y="425033"/>
              <a:ext cx="8229600" cy="884238"/>
            </a:xfrm>
            <a:prstGeom prst="rect">
              <a:avLst/>
            </a:prstGeom>
            <a:noFill/>
            <a:ln w="9525">
              <a:noFill/>
              <a:miter lim="800000"/>
              <a:headEnd/>
              <a:tailEnd/>
            </a:ln>
            <a:effectLst/>
          </p:spPr>
          <p:txBody>
            <a:bodyPr anchor="ctr"/>
            <a:lstStyle/>
            <a:p>
              <a:pPr defTabSz="914400" fontAlgn="base">
                <a:spcBef>
                  <a:spcPct val="0"/>
                </a:spcBef>
                <a:spcAft>
                  <a:spcPct val="0"/>
                </a:spcAft>
                <a:defRPr/>
              </a:pPr>
              <a:r>
                <a:rPr lang="en-US" altLang="zh-CN" sz="3400" b="1" dirty="0">
                  <a:solidFill>
                    <a:srgbClr val="C00000"/>
                  </a:solidFill>
                  <a:effectLst>
                    <a:outerShdw blurRad="38100" dist="38100" dir="2700000" algn="tl">
                      <a:srgbClr val="000000"/>
                    </a:outerShdw>
                  </a:effectLst>
                  <a:latin typeface="Arial Narrow" pitchFamily="34" charset="0"/>
                  <a:ea typeface="宋体" pitchFamily="2" charset="-122"/>
                </a:rPr>
                <a:t>Architecture </a:t>
              </a:r>
              <a:r>
                <a:rPr lang="en-US" altLang="zh-CN" sz="3400" b="1" dirty="0">
                  <a:solidFill>
                    <a:srgbClr val="FF0000"/>
                  </a:solidFill>
                  <a:effectLst>
                    <a:outerShdw blurRad="38100" dist="38100" dir="2700000" algn="tl">
                      <a:srgbClr val="000000"/>
                    </a:outerShdw>
                  </a:effectLst>
                  <a:latin typeface="Arial Narrow" pitchFamily="34" charset="0"/>
                  <a:ea typeface="宋体" pitchFamily="2" charset="-122"/>
                </a:rPr>
                <a:t>Views</a:t>
              </a:r>
              <a:r>
                <a:rPr lang="en-US" altLang="zh-CN" sz="3400" b="1" dirty="0">
                  <a:solidFill>
                    <a:srgbClr val="FFFFFF"/>
                  </a:solidFill>
                  <a:effectLst>
                    <a:outerShdw blurRad="38100" dist="38100" dir="2700000" algn="tl">
                      <a:srgbClr val="000000"/>
                    </a:outerShdw>
                  </a:effectLst>
                  <a:latin typeface="Arial Narrow" pitchFamily="34" charset="0"/>
                  <a:ea typeface="宋体" pitchFamily="2" charset="-122"/>
                </a:rPr>
                <a:t> </a:t>
              </a:r>
              <a:br>
                <a:rPr lang="zh-CN" altLang="en-US" sz="1900" b="1" dirty="0">
                  <a:solidFill>
                    <a:srgbClr val="C00000"/>
                  </a:solidFill>
                  <a:effectLst>
                    <a:outerShdw blurRad="38100" dist="38100" dir="2700000" algn="tl">
                      <a:srgbClr val="000000"/>
                    </a:outerShdw>
                  </a:effectLst>
                  <a:latin typeface="Arial" charset="0"/>
                  <a:ea typeface="宋体" pitchFamily="2" charset="-122"/>
                </a:rPr>
              </a:br>
              <a:r>
                <a:rPr lang="zh-CN" altLang="en-US" sz="1900" b="1" dirty="0">
                  <a:solidFill>
                    <a:srgbClr val="C00000"/>
                  </a:solidFill>
                  <a:effectLst>
                    <a:outerShdw blurRad="38100" dist="38100" dir="2700000" algn="tl">
                      <a:srgbClr val="000000"/>
                    </a:outerShdw>
                  </a:effectLst>
                  <a:latin typeface="Arial" charset="0"/>
                  <a:ea typeface="宋体" pitchFamily="2" charset="-122"/>
                  <a:sym typeface="Symbol" pitchFamily="18" charset="2"/>
                </a:rPr>
                <a:t></a:t>
              </a:r>
              <a:r>
                <a:rPr lang="en-US" altLang="zh-CN" sz="1900" b="1" dirty="0">
                  <a:solidFill>
                    <a:srgbClr val="C00000"/>
                  </a:solidFill>
                  <a:effectLst>
                    <a:outerShdw blurRad="38100" dist="38100" dir="2700000" algn="tl">
                      <a:srgbClr val="000000"/>
                    </a:outerShdw>
                  </a:effectLst>
                  <a:latin typeface="Arial" charset="0"/>
                  <a:ea typeface="宋体" pitchFamily="2" charset="-122"/>
                </a:rPr>
                <a:t>looking at the same system at abstract level from different corners</a:t>
              </a:r>
            </a:p>
          </p:txBody>
        </p:sp>
        <p:sp>
          <p:nvSpPr>
            <p:cNvPr id="3" name="Rectangle 6"/>
            <p:cNvSpPr>
              <a:spLocks noChangeArrowheads="1"/>
            </p:cNvSpPr>
            <p:nvPr/>
          </p:nvSpPr>
          <p:spPr bwMode="auto">
            <a:xfrm>
              <a:off x="7901595" y="1420153"/>
              <a:ext cx="3274089" cy="5253201"/>
            </a:xfrm>
            <a:prstGeom prst="rect">
              <a:avLst/>
            </a:prstGeom>
            <a:solidFill>
              <a:srgbClr val="000000"/>
            </a:solidFill>
            <a:ln w="9525">
              <a:solidFill>
                <a:srgbClr val="E1F0FF"/>
              </a:solidFill>
              <a:miter lim="800000"/>
              <a:headEnd/>
              <a:tailEnd/>
            </a:ln>
          </p:spPr>
          <p:txBody>
            <a:bodyPr/>
            <a:lstStyle/>
            <a:p>
              <a:pPr marL="342900" marR="0" lvl="0" indent="-342900" defTabSz="914400" eaLnBrk="1" fontAlgn="base" latinLnBrk="0" hangingPunct="1">
                <a:lnSpc>
                  <a:spcPct val="80000"/>
                </a:lnSpc>
                <a:spcBef>
                  <a:spcPct val="20000"/>
                </a:spcBef>
                <a:spcAft>
                  <a:spcPct val="0"/>
                </a:spcAft>
                <a:buClr>
                  <a:srgbClr val="D9BE02"/>
                </a:buClr>
                <a:buSzPct val="80000"/>
                <a:buFont typeface="Wingdings" pitchFamily="2" charset="2"/>
                <a:buChar char="l"/>
                <a:tabLst/>
                <a:defRPr/>
              </a:pPr>
              <a:r>
                <a:rPr kumimoji="0" lang="en-US" altLang="zh-CN" sz="1600" b="1" i="1" u="none" strike="noStrike" kern="0" cap="none" spc="0" normalizeH="0" baseline="0" noProof="0" dirty="0">
                  <a:ln>
                    <a:noFill/>
                  </a:ln>
                  <a:solidFill>
                    <a:srgbClr val="FF3300"/>
                  </a:solidFill>
                  <a:effectLst/>
                  <a:uLnTx/>
                  <a:uFillTx/>
                  <a:latin typeface="Arial Narrow"/>
                  <a:ea typeface="宋体" charset="-122"/>
                </a:rPr>
                <a:t>Logical view :</a:t>
              </a:r>
              <a:r>
                <a:rPr kumimoji="0" lang="en-US" altLang="zh-CN" sz="1600" b="0" i="0" u="none" strike="noStrike" kern="0" cap="none" spc="0" normalizeH="0" baseline="0" noProof="0" dirty="0">
                  <a:ln>
                    <a:noFill/>
                  </a:ln>
                  <a:solidFill>
                    <a:prstClr val="white"/>
                  </a:solidFill>
                  <a:effectLst/>
                  <a:uLnTx/>
                  <a:uFillTx/>
                  <a:latin typeface="Arial Narrow"/>
                  <a:ea typeface="宋体" charset="-122"/>
                </a:rPr>
                <a:t> The logical view is concerned with the functionality that the system provides to end-users. UML Diagrams used to represent the logical view include </a:t>
              </a:r>
              <a:r>
                <a:rPr kumimoji="0" lang="en-US" altLang="zh-CN" sz="1600" b="0" i="1" u="none" strike="noStrike" kern="0" cap="none" spc="0" normalizeH="0" baseline="0" noProof="0" dirty="0">
                  <a:ln>
                    <a:noFill/>
                  </a:ln>
                  <a:solidFill>
                    <a:prstClr val="white"/>
                  </a:solidFill>
                  <a:effectLst/>
                  <a:uLnTx/>
                  <a:uFillTx/>
                  <a:latin typeface="Arial Narrow"/>
                  <a:ea typeface="宋体" charset="-122"/>
                </a:rPr>
                <a:t>Class diagram</a:t>
              </a:r>
              <a:r>
                <a:rPr kumimoji="0" lang="en-US" altLang="zh-CN" sz="1600" b="0" i="0" u="none" strike="noStrike" kern="0" cap="none" spc="0" normalizeH="0" baseline="0" noProof="0" dirty="0">
                  <a:ln>
                    <a:noFill/>
                  </a:ln>
                  <a:solidFill>
                    <a:prstClr val="white"/>
                  </a:solidFill>
                  <a:effectLst/>
                  <a:uLnTx/>
                  <a:uFillTx/>
                  <a:latin typeface="Arial Narrow"/>
                  <a:ea typeface="宋体" charset="-122"/>
                </a:rPr>
                <a:t>, </a:t>
              </a:r>
              <a:r>
                <a:rPr kumimoji="0" lang="en-US" altLang="zh-CN" sz="1600" b="0" i="1" u="none" strike="noStrike" kern="0" cap="none" spc="0" normalizeH="0" baseline="0" noProof="0" dirty="0">
                  <a:ln>
                    <a:noFill/>
                  </a:ln>
                  <a:solidFill>
                    <a:prstClr val="white"/>
                  </a:solidFill>
                  <a:effectLst/>
                  <a:uLnTx/>
                  <a:uFillTx/>
                  <a:latin typeface="Arial Narrow"/>
                  <a:ea typeface="宋体" charset="-122"/>
                </a:rPr>
                <a:t>Communication diagram</a:t>
              </a:r>
              <a:r>
                <a:rPr kumimoji="0" lang="en-US" altLang="zh-CN" sz="1600" b="0" i="0" u="none" strike="noStrike" kern="0" cap="none" spc="0" normalizeH="0" baseline="0" noProof="0" dirty="0">
                  <a:ln>
                    <a:noFill/>
                  </a:ln>
                  <a:solidFill>
                    <a:prstClr val="white"/>
                  </a:solidFill>
                  <a:effectLst/>
                  <a:uLnTx/>
                  <a:uFillTx/>
                  <a:latin typeface="Arial Narrow"/>
                  <a:ea typeface="宋体" charset="-122"/>
                </a:rPr>
                <a:t>, </a:t>
              </a:r>
              <a:r>
                <a:rPr kumimoji="0" lang="en-US" altLang="zh-CN" sz="1600" b="0" i="1" u="none" strike="noStrike" kern="0" cap="none" spc="0" normalizeH="0" baseline="0" noProof="0" dirty="0">
                  <a:ln>
                    <a:noFill/>
                  </a:ln>
                  <a:solidFill>
                    <a:prstClr val="white"/>
                  </a:solidFill>
                  <a:effectLst/>
                  <a:uLnTx/>
                  <a:uFillTx/>
                  <a:latin typeface="Arial Narrow"/>
                  <a:ea typeface="宋体" charset="-122"/>
                </a:rPr>
                <a:t>Sequence diagram.</a:t>
              </a:r>
            </a:p>
            <a:p>
              <a:pPr marL="342900" marR="0" lvl="0" indent="-342900" defTabSz="914400" eaLnBrk="1" fontAlgn="base" latinLnBrk="0" hangingPunct="1">
                <a:lnSpc>
                  <a:spcPct val="80000"/>
                </a:lnSpc>
                <a:spcBef>
                  <a:spcPct val="30000"/>
                </a:spcBef>
                <a:spcAft>
                  <a:spcPct val="0"/>
                </a:spcAft>
                <a:buClr>
                  <a:srgbClr val="D9BE02"/>
                </a:buClr>
                <a:buSzPct val="80000"/>
                <a:buFont typeface="Wingdings" pitchFamily="2" charset="2"/>
                <a:buChar char="l"/>
                <a:tabLst/>
                <a:defRPr/>
              </a:pPr>
              <a:r>
                <a:rPr lang="en-US" altLang="zh-CN" sz="1600" b="1" i="1" kern="0" dirty="0">
                  <a:solidFill>
                    <a:srgbClr val="FF3300"/>
                  </a:solidFill>
                  <a:latin typeface="Arial Narrow"/>
                  <a:ea typeface="宋体" charset="-122"/>
                </a:rPr>
                <a:t>Physical </a:t>
              </a:r>
              <a:r>
                <a:rPr kumimoji="0" lang="en-US" altLang="zh-CN" sz="1600" b="1" i="1" u="none" strike="noStrike" kern="0" cap="none" spc="0" normalizeH="0" baseline="0" noProof="0" dirty="0">
                  <a:ln>
                    <a:noFill/>
                  </a:ln>
                  <a:solidFill>
                    <a:srgbClr val="FF3300"/>
                  </a:solidFill>
                  <a:effectLst/>
                  <a:uLnTx/>
                  <a:uFillTx/>
                  <a:latin typeface="Arial Narrow"/>
                  <a:ea typeface="宋体" charset="-122"/>
                </a:rPr>
                <a:t>view</a:t>
              </a:r>
              <a:r>
                <a:rPr kumimoji="0" lang="en-US" altLang="zh-CN" sz="1600" b="0" i="1" u="none" strike="noStrike" kern="0" cap="none" spc="0" normalizeH="0" baseline="0" noProof="0" dirty="0">
                  <a:ln>
                    <a:noFill/>
                  </a:ln>
                  <a:solidFill>
                    <a:prstClr val="white"/>
                  </a:solidFill>
                  <a:effectLst/>
                  <a:uLnTx/>
                  <a:uFillTx/>
                  <a:latin typeface="Arial Narrow"/>
                  <a:ea typeface="宋体" charset="-122"/>
                </a:rPr>
                <a:t> </a:t>
              </a:r>
              <a:r>
                <a:rPr kumimoji="0" lang="en-US" altLang="zh-CN" sz="1600" b="0" i="0" u="none" strike="noStrike" kern="0" cap="none" spc="0" normalizeH="0" baseline="0" noProof="0" dirty="0">
                  <a:ln>
                    <a:noFill/>
                  </a:ln>
                  <a:solidFill>
                    <a:prstClr val="white"/>
                  </a:solidFill>
                  <a:effectLst/>
                  <a:uLnTx/>
                  <a:uFillTx/>
                  <a:latin typeface="Arial Narrow"/>
                  <a:ea typeface="宋体" charset="-122"/>
                </a:rPr>
                <a:t>describes the structure and behavior of the technology infrastructure of an enterprise, solution or system</a:t>
              </a:r>
            </a:p>
            <a:p>
              <a:pPr marL="342900" marR="0" lvl="0" indent="-342900" defTabSz="914400" eaLnBrk="1" fontAlgn="base" latinLnBrk="0" hangingPunct="1">
                <a:lnSpc>
                  <a:spcPct val="80000"/>
                </a:lnSpc>
                <a:spcBef>
                  <a:spcPct val="30000"/>
                </a:spcBef>
                <a:spcAft>
                  <a:spcPct val="0"/>
                </a:spcAft>
                <a:buClr>
                  <a:srgbClr val="D9BE02"/>
                </a:buClr>
                <a:buSzPct val="80000"/>
                <a:buFont typeface="Wingdings" pitchFamily="2" charset="2"/>
                <a:buChar char="l"/>
                <a:tabLst/>
                <a:defRPr/>
              </a:pPr>
              <a:r>
                <a:rPr kumimoji="0" lang="en-US" altLang="zh-CN" sz="1600" b="1" i="1" u="none" strike="noStrike" kern="0" cap="none" spc="0" normalizeH="0" baseline="0" noProof="0" dirty="0">
                  <a:ln>
                    <a:noFill/>
                  </a:ln>
                  <a:solidFill>
                    <a:srgbClr val="FF3300"/>
                  </a:solidFill>
                  <a:effectLst/>
                  <a:uLnTx/>
                  <a:uFillTx/>
                  <a:latin typeface="Arial Narrow"/>
                  <a:ea typeface="宋体" charset="-122"/>
                </a:rPr>
                <a:t>Scenarios</a:t>
              </a:r>
              <a:r>
                <a:rPr kumimoji="0" lang="en-US" altLang="zh-CN" sz="1600" b="1" i="0" u="none" strike="noStrike" kern="0" cap="none" spc="0" normalizeH="0" baseline="0" noProof="0" dirty="0">
                  <a:ln>
                    <a:noFill/>
                  </a:ln>
                  <a:solidFill>
                    <a:srgbClr val="FF3300"/>
                  </a:solidFill>
                  <a:effectLst/>
                  <a:uLnTx/>
                  <a:uFillTx/>
                  <a:latin typeface="Arial Narrow"/>
                  <a:ea typeface="宋体" charset="-122"/>
                </a:rPr>
                <a:t> :</a:t>
              </a:r>
              <a:r>
                <a:rPr kumimoji="0" lang="en-US" altLang="zh-CN" sz="1600" b="0" i="0" u="none" strike="noStrike" kern="0" cap="none" spc="0" normalizeH="0" baseline="0" noProof="0" dirty="0">
                  <a:ln>
                    <a:noFill/>
                  </a:ln>
                  <a:solidFill>
                    <a:prstClr val="white"/>
                  </a:solidFill>
                  <a:effectLst/>
                  <a:uLnTx/>
                  <a:uFillTx/>
                  <a:latin typeface="Arial Narrow"/>
                  <a:ea typeface="宋体" charset="-122"/>
                </a:rPr>
                <a:t> The description of an architecture is illustrated using a small set of use cases.</a:t>
              </a:r>
            </a:p>
            <a:p>
              <a:pPr marL="342900" marR="0" lvl="0" indent="-342900" defTabSz="914400" eaLnBrk="1" fontAlgn="base" latinLnBrk="0" hangingPunct="1">
                <a:lnSpc>
                  <a:spcPct val="80000"/>
                </a:lnSpc>
                <a:spcBef>
                  <a:spcPct val="30000"/>
                </a:spcBef>
                <a:spcAft>
                  <a:spcPct val="0"/>
                </a:spcAft>
                <a:buClr>
                  <a:srgbClr val="D9BE02"/>
                </a:buClr>
                <a:buSzPct val="80000"/>
                <a:buFont typeface="Wingdings" pitchFamily="2" charset="2"/>
                <a:buChar char="l"/>
                <a:tabLst/>
                <a:defRPr/>
              </a:pPr>
              <a:r>
                <a:rPr kumimoji="0" lang="en-US" altLang="zh-CN" sz="1600" b="1" i="1" u="none" strike="noStrike" kern="0" cap="none" spc="0" normalizeH="0" baseline="0" noProof="0" dirty="0">
                  <a:ln>
                    <a:noFill/>
                  </a:ln>
                  <a:solidFill>
                    <a:srgbClr val="FF3300"/>
                  </a:solidFill>
                  <a:effectLst/>
                  <a:uLnTx/>
                  <a:uFillTx/>
                  <a:latin typeface="Arial Narrow"/>
                  <a:ea typeface="宋体" charset="-122"/>
                </a:rPr>
                <a:t>Development view</a:t>
              </a:r>
              <a:r>
                <a:rPr kumimoji="0" lang="en-US" altLang="zh-CN" sz="1600" b="1" i="0" u="none" strike="noStrike" kern="0" cap="none" spc="0" normalizeH="0" baseline="0" noProof="0" dirty="0">
                  <a:ln>
                    <a:noFill/>
                  </a:ln>
                  <a:solidFill>
                    <a:srgbClr val="FF3300"/>
                  </a:solidFill>
                  <a:effectLst/>
                  <a:uLnTx/>
                  <a:uFillTx/>
                  <a:latin typeface="Arial Narrow"/>
                  <a:ea typeface="宋体" charset="-122"/>
                </a:rPr>
                <a:t> :</a:t>
              </a:r>
              <a:r>
                <a:rPr kumimoji="0" lang="en-US" altLang="zh-CN" sz="1600" b="0" i="0" u="none" strike="noStrike" kern="0" cap="none" spc="0" normalizeH="0" baseline="0" noProof="0" dirty="0">
                  <a:ln>
                    <a:noFill/>
                  </a:ln>
                  <a:solidFill>
                    <a:prstClr val="white"/>
                  </a:solidFill>
                  <a:effectLst/>
                  <a:uLnTx/>
                  <a:uFillTx/>
                  <a:latin typeface="Arial Narrow"/>
                  <a:ea typeface="宋体" charset="-122"/>
                </a:rPr>
                <a:t> The development view illustrates a system from a programmer's perspective and is concerned with software management.</a:t>
              </a:r>
              <a:r>
                <a:rPr kumimoji="0" lang="en-US" altLang="zh-CN" sz="2000" b="0" i="0" u="none" strike="noStrike" kern="0" cap="none" spc="0" normalizeH="0" baseline="0" noProof="0" dirty="0">
                  <a:ln>
                    <a:noFill/>
                  </a:ln>
                  <a:solidFill>
                    <a:prstClr val="white"/>
                  </a:solidFill>
                  <a:effectLst/>
                  <a:uLnTx/>
                  <a:uFillTx/>
                  <a:latin typeface="Tahoma" pitchFamily="34" charset="0"/>
                  <a:ea typeface="宋体" charset="-122"/>
                </a:rPr>
                <a:t> </a:t>
              </a:r>
            </a:p>
            <a:p>
              <a:pPr marL="342900" marR="0" lvl="0" indent="-342900" defTabSz="914400" eaLnBrk="1" fontAlgn="base" latinLnBrk="0" hangingPunct="1">
                <a:lnSpc>
                  <a:spcPct val="80000"/>
                </a:lnSpc>
                <a:spcBef>
                  <a:spcPct val="30000"/>
                </a:spcBef>
                <a:spcAft>
                  <a:spcPct val="0"/>
                </a:spcAft>
                <a:buClr>
                  <a:srgbClr val="D9BE02"/>
                </a:buClr>
                <a:buSzPct val="80000"/>
                <a:buFont typeface="Wingdings" pitchFamily="2" charset="2"/>
                <a:buChar char="l"/>
                <a:tabLst/>
                <a:defRPr/>
              </a:pPr>
              <a:r>
                <a:rPr kumimoji="0" lang="en-US" altLang="zh-CN" sz="1600" b="1" i="1" u="none" strike="noStrike" kern="0" cap="none" spc="0" normalizeH="0" baseline="0" noProof="0" dirty="0">
                  <a:ln>
                    <a:noFill/>
                  </a:ln>
                  <a:solidFill>
                    <a:srgbClr val="FF3300"/>
                  </a:solidFill>
                  <a:effectLst/>
                  <a:uLnTx/>
                  <a:uFillTx/>
                  <a:latin typeface="Arial Narrow"/>
                  <a:ea typeface="宋体" charset="-122"/>
                </a:rPr>
                <a:t>Process view</a:t>
              </a:r>
              <a:r>
                <a:rPr kumimoji="0" lang="en-US" altLang="zh-CN" sz="1400" b="0" i="0" u="none" strike="noStrike" kern="0" cap="none" spc="0" normalizeH="0" baseline="0" noProof="0" dirty="0">
                  <a:ln>
                    <a:noFill/>
                  </a:ln>
                  <a:solidFill>
                    <a:prstClr val="white"/>
                  </a:solidFill>
                  <a:effectLst/>
                  <a:uLnTx/>
                  <a:uFillTx/>
                  <a:latin typeface="Tahoma" pitchFamily="34" charset="0"/>
                  <a:ea typeface="宋体" charset="-122"/>
                </a:rPr>
                <a:t> deals with the dynamic aspects of the system, explains the system processes and how they communicate, and focuses on the runtime behavior of the system [</a:t>
              </a:r>
              <a:r>
                <a:rPr kumimoji="0" lang="en-US" altLang="zh-CN" sz="1400" b="0" i="0" u="none" strike="noStrike" kern="0" cap="none" spc="0" normalizeH="0" baseline="0" noProof="0" dirty="0">
                  <a:ln>
                    <a:noFill/>
                  </a:ln>
                  <a:solidFill>
                    <a:prstClr val="white"/>
                  </a:solidFill>
                  <a:effectLst/>
                  <a:uLnTx/>
                  <a:uFillTx/>
                  <a:latin typeface="Arial Narrow"/>
                  <a:ea typeface="华文细黑"/>
                  <a:cs typeface="华文细黑"/>
                </a:rPr>
                <a:t>Bass 2003]</a:t>
              </a:r>
              <a:endParaRPr kumimoji="0" lang="en-US" altLang="zh-CN" sz="1400" b="0" i="0" u="none" strike="noStrike" kern="0" cap="none" spc="0" normalizeH="0" baseline="0" noProof="0" dirty="0">
                <a:ln>
                  <a:noFill/>
                </a:ln>
                <a:solidFill>
                  <a:prstClr val="white"/>
                </a:solidFill>
                <a:effectLst/>
                <a:uLnTx/>
                <a:uFillTx/>
                <a:latin typeface="Tahoma" pitchFamily="34" charset="0"/>
                <a:ea typeface="宋体" charset="-122"/>
              </a:endParaRPr>
            </a:p>
          </p:txBody>
        </p:sp>
        <p:grpSp>
          <p:nvGrpSpPr>
            <p:cNvPr id="23" name="组合 22"/>
            <p:cNvGrpSpPr/>
            <p:nvPr/>
          </p:nvGrpSpPr>
          <p:grpSpPr>
            <a:xfrm>
              <a:off x="1187723" y="1420154"/>
              <a:ext cx="3173120" cy="1780246"/>
              <a:chOff x="1187723" y="1420154"/>
              <a:chExt cx="3173120" cy="1780246"/>
            </a:xfrm>
          </p:grpSpPr>
          <p:pic>
            <p:nvPicPr>
              <p:cNvPr id="15" name="Picture 11"/>
              <p:cNvPicPr>
                <a:picLocks noChangeAspect="1" noChangeArrowheads="1"/>
              </p:cNvPicPr>
              <p:nvPr/>
            </p:nvPicPr>
            <p:blipFill>
              <a:blip r:embed="rId3"/>
              <a:srcRect/>
              <a:stretch>
                <a:fillRect/>
              </a:stretch>
            </p:blipFill>
            <p:spPr bwMode="auto">
              <a:xfrm>
                <a:off x="1187723" y="1733392"/>
                <a:ext cx="3173120" cy="1467008"/>
              </a:xfrm>
              <a:prstGeom prst="rect">
                <a:avLst/>
              </a:prstGeom>
              <a:solidFill>
                <a:srgbClr val="E1F0FF"/>
              </a:solidFill>
              <a:ln w="38100" cmpd="dbl">
                <a:noFill/>
                <a:miter lim="800000"/>
                <a:headEnd/>
                <a:tailEnd/>
              </a:ln>
            </p:spPr>
          </p:pic>
          <p:sp>
            <p:nvSpPr>
              <p:cNvPr id="18" name="Rectangle 15"/>
              <p:cNvSpPr>
                <a:spLocks noChangeArrowheads="1"/>
              </p:cNvSpPr>
              <p:nvPr/>
            </p:nvSpPr>
            <p:spPr bwMode="auto">
              <a:xfrm>
                <a:off x="1187723" y="1420154"/>
                <a:ext cx="3173120" cy="276999"/>
              </a:xfrm>
              <a:prstGeom prst="rect">
                <a:avLst/>
              </a:prstGeom>
              <a:solidFill>
                <a:srgbClr val="E1F0FF"/>
              </a:solidFill>
              <a:ln w="38100" cmpd="dbl">
                <a:noFill/>
                <a:miter lim="800000"/>
                <a:headEnd/>
                <a:tailEnd/>
              </a:ln>
              <a:effectLst/>
            </p:spPr>
            <p:txBody>
              <a:bodyPr anchor="ctr">
                <a:spAutoFit/>
              </a:bodyPr>
              <a:lstStyle/>
              <a:p>
                <a:pPr fontAlgn="base">
                  <a:spcBef>
                    <a:spcPct val="0"/>
                  </a:spcBef>
                  <a:spcAft>
                    <a:spcPct val="0"/>
                  </a:spcAft>
                  <a:defRPr/>
                </a:pPr>
                <a:r>
                  <a:rPr lang="en-US" altLang="zh-CN" sz="1200" b="1" kern="0" dirty="0">
                    <a:solidFill>
                      <a:srgbClr val="000000"/>
                    </a:solidFill>
                    <a:effectLst>
                      <a:outerShdw blurRad="38100" dist="38100" dir="2700000" algn="tl">
                        <a:srgbClr val="FFFFFF"/>
                      </a:outerShdw>
                    </a:effectLst>
                    <a:latin typeface="Arial Narrow" pitchFamily="34" charset="0"/>
                    <a:ea typeface="宋体" pitchFamily="2" charset="-122"/>
                  </a:rPr>
                  <a:t>Class diagram</a:t>
                </a:r>
                <a:r>
                  <a:rPr lang="en-US" altLang="zh-CN" sz="900" kern="0" dirty="0">
                    <a:solidFill>
                      <a:srgbClr val="000000"/>
                    </a:solidFill>
                    <a:effectLst>
                      <a:outerShdw blurRad="38100" dist="38100" dir="2700000" algn="tl">
                        <a:srgbClr val="FFFFFF"/>
                      </a:outerShdw>
                    </a:effectLst>
                    <a:latin typeface="Arial Narrow" pitchFamily="34" charset="0"/>
                    <a:ea typeface="宋体" pitchFamily="2" charset="-122"/>
                  </a:rPr>
                  <a:t> </a:t>
                </a:r>
                <a:r>
                  <a:rPr lang="en-US" altLang="zh-CN" sz="1200" b="1" kern="0" dirty="0">
                    <a:solidFill>
                      <a:srgbClr val="FF3300"/>
                    </a:solidFill>
                    <a:latin typeface="Arial Narrow" pitchFamily="34" charset="0"/>
                    <a:ea typeface="宋体" pitchFamily="2" charset="-122"/>
                  </a:rPr>
                  <a:t>–Logical view</a:t>
                </a:r>
                <a:endParaRPr lang="en-US" altLang="zh-CN" sz="1200" b="1" u="sng" kern="0" dirty="0">
                  <a:solidFill>
                    <a:srgbClr val="FF3300"/>
                  </a:solidFill>
                  <a:latin typeface="Arial Narrow" pitchFamily="34" charset="0"/>
                  <a:ea typeface="宋体" pitchFamily="2" charset="-122"/>
                </a:endParaRPr>
              </a:p>
            </p:txBody>
          </p:sp>
        </p:grpSp>
        <p:grpSp>
          <p:nvGrpSpPr>
            <p:cNvPr id="21" name="组合 20"/>
            <p:cNvGrpSpPr/>
            <p:nvPr/>
          </p:nvGrpSpPr>
          <p:grpSpPr>
            <a:xfrm>
              <a:off x="4557547" y="4489862"/>
              <a:ext cx="3175011" cy="2183493"/>
              <a:chOff x="4622587" y="1422214"/>
              <a:chExt cx="3175011" cy="1739307"/>
            </a:xfrm>
          </p:grpSpPr>
          <p:pic>
            <p:nvPicPr>
              <p:cNvPr id="6" name="Picture 9" descr="320px-Use_case_restaurant_model">
                <a:hlinkClick r:id="rId4"/>
              </p:cNvPr>
              <p:cNvPicPr>
                <a:picLocks noChangeAspect="1" noChangeArrowheads="1"/>
              </p:cNvPicPr>
              <p:nvPr/>
            </p:nvPicPr>
            <p:blipFill>
              <a:blip r:embed="rId5"/>
              <a:srcRect/>
              <a:stretch>
                <a:fillRect/>
              </a:stretch>
            </p:blipFill>
            <p:spPr bwMode="auto">
              <a:xfrm>
                <a:off x="4622587" y="1784145"/>
                <a:ext cx="3175011" cy="1377376"/>
              </a:xfrm>
              <a:prstGeom prst="rect">
                <a:avLst/>
              </a:prstGeom>
              <a:solidFill>
                <a:srgbClr val="E1F0FF"/>
              </a:solidFill>
              <a:ln w="38100" cmpd="dbl">
                <a:noFill/>
                <a:miter lim="800000"/>
                <a:headEnd/>
                <a:tailEnd/>
              </a:ln>
            </p:spPr>
          </p:pic>
          <p:sp>
            <p:nvSpPr>
              <p:cNvPr id="9" name="Rectangle 18"/>
              <p:cNvSpPr>
                <a:spLocks noChangeArrowheads="1"/>
              </p:cNvSpPr>
              <p:nvPr/>
            </p:nvSpPr>
            <p:spPr bwMode="auto">
              <a:xfrm>
                <a:off x="4622587" y="1422214"/>
                <a:ext cx="3173120" cy="299742"/>
              </a:xfrm>
              <a:prstGeom prst="rect">
                <a:avLst/>
              </a:prstGeom>
              <a:solidFill>
                <a:srgbClr val="E1F0FF"/>
              </a:solidFill>
              <a:ln w="9525">
                <a:noFill/>
                <a:miter lim="800000"/>
                <a:headEnd/>
                <a:tailEnd/>
              </a:ln>
              <a:effectLst/>
            </p:spPr>
            <p:txBody>
              <a:bodyPr anchor="ctr">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200" b="1" i="0" u="none" strike="noStrike" kern="0" cap="none" spc="0" normalizeH="0" baseline="0" noProof="0">
                    <a:ln>
                      <a:noFill/>
                    </a:ln>
                    <a:solidFill>
                      <a:srgbClr val="000000"/>
                    </a:solidFill>
                    <a:effectLst>
                      <a:outerShdw blurRad="38100" dist="38100" dir="2700000" algn="tl">
                        <a:srgbClr val="FFFFFF"/>
                      </a:outerShdw>
                    </a:effectLst>
                    <a:uLnTx/>
                    <a:uFillTx/>
                    <a:latin typeface="Arial Narrow" pitchFamily="34" charset="0"/>
                    <a:ea typeface="宋体" pitchFamily="2" charset="-122"/>
                  </a:rPr>
                  <a:t>Use case</a:t>
                </a:r>
                <a:r>
                  <a:rPr kumimoji="0" lang="en-US" altLang="zh-CN" sz="900" b="0" i="0" u="none" strike="noStrike" kern="0" cap="none" spc="0" normalizeH="0" baseline="0" noProof="0">
                    <a:ln>
                      <a:noFill/>
                    </a:ln>
                    <a:solidFill>
                      <a:prstClr val="white"/>
                    </a:solidFill>
                    <a:effectLst>
                      <a:outerShdw blurRad="38100" dist="38100" dir="2700000" algn="tl">
                        <a:srgbClr val="000000"/>
                      </a:outerShdw>
                    </a:effectLst>
                    <a:uLnTx/>
                    <a:uFillTx/>
                    <a:latin typeface="Arial Narrow" pitchFamily="34" charset="0"/>
                    <a:ea typeface="宋体" pitchFamily="2" charset="-122"/>
                  </a:rPr>
                  <a:t> </a:t>
                </a:r>
                <a:r>
                  <a:rPr kumimoji="0" lang="en-US" altLang="zh-CN" sz="1200" b="1" i="0" u="none" strike="noStrike" kern="0" cap="none" spc="0" normalizeH="0" baseline="0" noProof="0">
                    <a:ln>
                      <a:noFill/>
                    </a:ln>
                    <a:solidFill>
                      <a:srgbClr val="FF3300"/>
                    </a:solidFill>
                    <a:effectLst/>
                    <a:uLnTx/>
                    <a:uFillTx/>
                    <a:latin typeface="Arial Narrow" pitchFamily="34" charset="0"/>
                    <a:ea typeface="宋体" pitchFamily="2" charset="-122"/>
                  </a:rPr>
                  <a:t>– Scenarios view</a:t>
                </a:r>
                <a:r>
                  <a:rPr kumimoji="0" lang="en-US" altLang="zh-CN" sz="1200" b="1" i="0" u="sng" strike="noStrike" kern="0" cap="none" spc="0" normalizeH="0" baseline="0" noProof="0">
                    <a:ln>
                      <a:noFill/>
                    </a:ln>
                    <a:solidFill>
                      <a:srgbClr val="FF3300"/>
                    </a:solidFill>
                    <a:effectLst/>
                    <a:uLnTx/>
                    <a:uFillTx/>
                    <a:latin typeface="Arial" charset="0"/>
                    <a:ea typeface="宋体" pitchFamily="2" charset="-122"/>
                  </a:rPr>
                  <a:t> </a:t>
                </a:r>
              </a:p>
            </p:txBody>
          </p:sp>
        </p:grpSp>
        <p:grpSp>
          <p:nvGrpSpPr>
            <p:cNvPr id="22" name="组合 21"/>
            <p:cNvGrpSpPr/>
            <p:nvPr/>
          </p:nvGrpSpPr>
          <p:grpSpPr>
            <a:xfrm>
              <a:off x="4557547" y="1420154"/>
              <a:ext cx="3173120" cy="2781143"/>
              <a:chOff x="4595976" y="3310614"/>
              <a:chExt cx="3173120" cy="2021412"/>
            </a:xfrm>
          </p:grpSpPr>
          <p:pic>
            <p:nvPicPr>
              <p:cNvPr id="5" name="Picture 8" descr="420px-Policy_Admin_Component_Diagram">
                <a:hlinkClick r:id="rId6"/>
              </p:cNvPr>
              <p:cNvPicPr>
                <a:picLocks noChangeAspect="1" noChangeArrowheads="1"/>
              </p:cNvPicPr>
              <p:nvPr/>
            </p:nvPicPr>
            <p:blipFill>
              <a:blip r:embed="rId7"/>
              <a:srcRect/>
              <a:stretch>
                <a:fillRect/>
              </a:stretch>
            </p:blipFill>
            <p:spPr bwMode="auto">
              <a:xfrm>
                <a:off x="4595976" y="3653112"/>
                <a:ext cx="3173120" cy="1678914"/>
              </a:xfrm>
              <a:prstGeom prst="rect">
                <a:avLst/>
              </a:prstGeom>
              <a:solidFill>
                <a:srgbClr val="E1F0FF"/>
              </a:solidFill>
              <a:ln w="38100" cmpd="dbl">
                <a:noFill/>
                <a:miter lim="800000"/>
                <a:headEnd/>
                <a:tailEnd/>
              </a:ln>
            </p:spPr>
          </p:pic>
          <p:sp>
            <p:nvSpPr>
              <p:cNvPr id="10" name="Rectangle 19"/>
              <p:cNvSpPr>
                <a:spLocks noChangeArrowheads="1"/>
              </p:cNvSpPr>
              <p:nvPr/>
            </p:nvSpPr>
            <p:spPr bwMode="auto">
              <a:xfrm>
                <a:off x="4595976" y="3310614"/>
                <a:ext cx="3173120" cy="299742"/>
              </a:xfrm>
              <a:prstGeom prst="rect">
                <a:avLst/>
              </a:prstGeom>
              <a:solidFill>
                <a:srgbClr val="E1F0FF"/>
              </a:solidFill>
              <a:ln w="9525">
                <a:noFill/>
                <a:miter lim="800000"/>
                <a:headEnd/>
                <a:tailEnd/>
              </a:ln>
              <a:effectLst/>
            </p:spPr>
            <p:txBody>
              <a:bodyPr anchor="ctr">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200" b="1" i="0" u="none" strike="noStrike" kern="0" cap="none" spc="0" normalizeH="0" baseline="0" noProof="0" dirty="0">
                    <a:ln>
                      <a:noFill/>
                    </a:ln>
                    <a:solidFill>
                      <a:srgbClr val="000000"/>
                    </a:solidFill>
                    <a:effectLst>
                      <a:outerShdw blurRad="38100" dist="38100" dir="2700000" algn="tl">
                        <a:srgbClr val="FFFFFF"/>
                      </a:outerShdw>
                    </a:effectLst>
                    <a:uLnTx/>
                    <a:uFillTx/>
                    <a:latin typeface="Arial Narrow" pitchFamily="34" charset="0"/>
                    <a:ea typeface="宋体" pitchFamily="2" charset="-122"/>
                  </a:rPr>
                  <a:t>Component diagram</a:t>
                </a:r>
                <a:r>
                  <a:rPr kumimoji="0" lang="en-US" altLang="zh-CN" sz="1200" b="0" i="0" u="none" strike="noStrike" kern="0" cap="none" spc="0" normalizeH="0" baseline="0" noProof="0" dirty="0">
                    <a:ln>
                      <a:noFill/>
                    </a:ln>
                    <a:solidFill>
                      <a:prstClr val="white"/>
                    </a:solidFill>
                    <a:effectLst/>
                    <a:uLnTx/>
                    <a:uFillTx/>
                    <a:latin typeface="Arial Narrow" pitchFamily="34" charset="0"/>
                    <a:ea typeface="宋体" pitchFamily="2" charset="-122"/>
                  </a:rPr>
                  <a:t> </a:t>
                </a:r>
                <a:r>
                  <a:rPr kumimoji="0" lang="en-US" altLang="zh-CN" sz="1200" b="1" i="0" u="none" strike="noStrike" kern="0" cap="none" spc="0" normalizeH="0" baseline="0" noProof="0" dirty="0">
                    <a:ln>
                      <a:noFill/>
                    </a:ln>
                    <a:solidFill>
                      <a:srgbClr val="FF3300"/>
                    </a:solidFill>
                    <a:effectLst/>
                    <a:uLnTx/>
                    <a:uFillTx/>
                    <a:latin typeface="Arial Narrow" pitchFamily="34" charset="0"/>
                    <a:ea typeface="宋体" pitchFamily="2" charset="-122"/>
                  </a:rPr>
                  <a:t>–Development view</a:t>
                </a:r>
                <a:endParaRPr kumimoji="0" lang="en-US" altLang="zh-CN" sz="1200" b="1" i="0" u="sng" strike="noStrike" kern="0" cap="none" spc="0" normalizeH="0" baseline="0" noProof="0" dirty="0">
                  <a:ln>
                    <a:noFill/>
                  </a:ln>
                  <a:solidFill>
                    <a:srgbClr val="FF3300"/>
                  </a:solidFill>
                  <a:effectLst/>
                  <a:uLnTx/>
                  <a:uFillTx/>
                  <a:latin typeface="Arial Narrow" pitchFamily="34" charset="0"/>
                  <a:ea typeface="宋体" pitchFamily="2" charset="-122"/>
                </a:endParaRPr>
              </a:p>
            </p:txBody>
          </p:sp>
        </p:grpSp>
        <p:grpSp>
          <p:nvGrpSpPr>
            <p:cNvPr id="26" name="组合 25"/>
            <p:cNvGrpSpPr/>
            <p:nvPr/>
          </p:nvGrpSpPr>
          <p:grpSpPr>
            <a:xfrm>
              <a:off x="1187723" y="4908403"/>
              <a:ext cx="3200787" cy="1949597"/>
              <a:chOff x="1187723" y="4908403"/>
              <a:chExt cx="3200787" cy="1949597"/>
            </a:xfrm>
          </p:grpSpPr>
          <p:pic>
            <p:nvPicPr>
              <p:cNvPr id="7" name="Picture 14"/>
              <p:cNvPicPr>
                <a:picLocks noChangeAspect="1" noChangeArrowheads="1"/>
              </p:cNvPicPr>
              <p:nvPr/>
            </p:nvPicPr>
            <p:blipFill>
              <a:blip r:embed="rId8"/>
              <a:srcRect/>
              <a:stretch>
                <a:fillRect/>
              </a:stretch>
            </p:blipFill>
            <p:spPr bwMode="auto">
              <a:xfrm>
                <a:off x="1187723" y="5138959"/>
                <a:ext cx="3173120" cy="1719041"/>
              </a:xfrm>
              <a:prstGeom prst="rect">
                <a:avLst/>
              </a:prstGeom>
              <a:noFill/>
              <a:ln w="9525">
                <a:noFill/>
                <a:miter lim="800000"/>
                <a:headEnd/>
                <a:tailEnd/>
              </a:ln>
            </p:spPr>
          </p:pic>
          <p:sp>
            <p:nvSpPr>
              <p:cNvPr id="11" name="Rectangle 20"/>
              <p:cNvSpPr>
                <a:spLocks noChangeArrowheads="1"/>
              </p:cNvSpPr>
              <p:nvPr/>
            </p:nvSpPr>
            <p:spPr bwMode="auto">
              <a:xfrm>
                <a:off x="1215390" y="4908403"/>
                <a:ext cx="3173120" cy="299742"/>
              </a:xfrm>
              <a:prstGeom prst="rect">
                <a:avLst/>
              </a:prstGeom>
              <a:solidFill>
                <a:srgbClr val="E1F0FF"/>
              </a:solidFill>
              <a:ln w="9525">
                <a:noFill/>
                <a:miter lim="800000"/>
                <a:headEnd/>
                <a:tailEnd/>
              </a:ln>
              <a:effectLst/>
            </p:spPr>
            <p:txBody>
              <a:bodyPr anchor="ctr">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200" b="1" i="0" u="none" strike="noStrike" kern="0" cap="none" spc="0" normalizeH="0" baseline="0" noProof="0">
                    <a:ln>
                      <a:noFill/>
                    </a:ln>
                    <a:solidFill>
                      <a:srgbClr val="000000"/>
                    </a:solidFill>
                    <a:effectLst>
                      <a:outerShdw blurRad="38100" dist="38100" dir="2700000" algn="tl">
                        <a:srgbClr val="FFFFFF"/>
                      </a:outerShdw>
                    </a:effectLst>
                    <a:uLnTx/>
                    <a:uFillTx/>
                    <a:latin typeface="Arial Narrow" pitchFamily="34" charset="0"/>
                    <a:ea typeface="宋体" pitchFamily="2" charset="-122"/>
                  </a:rPr>
                  <a:t>Activity diagram </a:t>
                </a:r>
                <a:r>
                  <a:rPr kumimoji="0" lang="en-US" altLang="zh-CN" sz="1200" b="1" i="0" u="none" strike="noStrike" kern="0" cap="none" spc="0" normalizeH="0" baseline="0" noProof="0">
                    <a:ln>
                      <a:noFill/>
                    </a:ln>
                    <a:solidFill>
                      <a:srgbClr val="FF3300"/>
                    </a:solidFill>
                    <a:effectLst/>
                    <a:uLnTx/>
                    <a:uFillTx/>
                    <a:latin typeface="Arial Narrow" pitchFamily="34" charset="0"/>
                    <a:ea typeface="宋体" pitchFamily="2" charset="-122"/>
                  </a:rPr>
                  <a:t>–Process  view</a:t>
                </a:r>
                <a:endParaRPr kumimoji="0" lang="en-US" altLang="zh-CN" sz="1200" b="1" i="0" u="sng" strike="noStrike" kern="0" cap="none" spc="0" normalizeH="0" baseline="0" noProof="0">
                  <a:ln>
                    <a:noFill/>
                  </a:ln>
                  <a:solidFill>
                    <a:srgbClr val="FF3300"/>
                  </a:solidFill>
                  <a:effectLst/>
                  <a:uLnTx/>
                  <a:uFillTx/>
                  <a:latin typeface="Arial Narrow" pitchFamily="34" charset="0"/>
                  <a:ea typeface="宋体" pitchFamily="2" charset="-122"/>
                </a:endParaRPr>
              </a:p>
            </p:txBody>
          </p:sp>
        </p:grpSp>
        <p:grpSp>
          <p:nvGrpSpPr>
            <p:cNvPr id="12" name="Group 24"/>
            <p:cNvGrpSpPr>
              <a:grpSpLocks/>
            </p:cNvGrpSpPr>
            <p:nvPr/>
          </p:nvGrpSpPr>
          <p:grpSpPr bwMode="auto">
            <a:xfrm>
              <a:off x="1237178" y="3347441"/>
              <a:ext cx="3173120" cy="1635860"/>
              <a:chOff x="295" y="2989"/>
              <a:chExt cx="1678" cy="914"/>
            </a:xfrm>
          </p:grpSpPr>
          <p:pic>
            <p:nvPicPr>
              <p:cNvPr id="13" name="Picture 7"/>
              <p:cNvPicPr>
                <a:picLocks noChangeAspect="1" noChangeArrowheads="1"/>
              </p:cNvPicPr>
              <p:nvPr/>
            </p:nvPicPr>
            <p:blipFill>
              <a:blip r:embed="rId9"/>
              <a:srcRect/>
              <a:stretch>
                <a:fillRect/>
              </a:stretch>
            </p:blipFill>
            <p:spPr bwMode="auto">
              <a:xfrm>
                <a:off x="295" y="3013"/>
                <a:ext cx="1678" cy="890"/>
              </a:xfrm>
              <a:prstGeom prst="rect">
                <a:avLst/>
              </a:prstGeom>
              <a:noFill/>
              <a:ln w="38100" cmpd="dbl">
                <a:noFill/>
                <a:miter lim="800000"/>
                <a:headEnd/>
                <a:tailEnd/>
              </a:ln>
            </p:spPr>
          </p:pic>
          <p:sp>
            <p:nvSpPr>
              <p:cNvPr id="14" name="Rectangle 21"/>
              <p:cNvSpPr>
                <a:spLocks noChangeArrowheads="1"/>
              </p:cNvSpPr>
              <p:nvPr/>
            </p:nvSpPr>
            <p:spPr bwMode="auto">
              <a:xfrm>
                <a:off x="295" y="2989"/>
                <a:ext cx="1678" cy="155"/>
              </a:xfrm>
              <a:prstGeom prst="rect">
                <a:avLst/>
              </a:prstGeom>
              <a:solidFill>
                <a:srgbClr val="E1F0FF"/>
              </a:solidFill>
              <a:ln w="9525">
                <a:noFill/>
                <a:miter lim="800000"/>
                <a:headEnd/>
                <a:tailEnd/>
              </a:ln>
              <a:effectLst/>
            </p:spPr>
            <p:txBody>
              <a:bodyPr anchor="ctr">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lang="en-US" altLang="zh-CN" sz="1200" b="1" kern="0" dirty="0" err="1">
                    <a:solidFill>
                      <a:srgbClr val="000000"/>
                    </a:solidFill>
                    <a:effectLst>
                      <a:outerShdw blurRad="38100" dist="38100" dir="2700000" algn="tl">
                        <a:srgbClr val="FFFFFF"/>
                      </a:outerShdw>
                    </a:effectLst>
                    <a:latin typeface="Arial Narrow" pitchFamily="34" charset="0"/>
                    <a:ea typeface="宋体" pitchFamily="2" charset="-122"/>
                  </a:rPr>
                  <a:t>Infrastructur</a:t>
                </a:r>
                <a:r>
                  <a:rPr kumimoji="0" lang="en-US" altLang="zh-CN" sz="1200" b="1" i="0" u="none" strike="noStrike" kern="0" cap="none" spc="0" normalizeH="0" baseline="0" noProof="0" dirty="0">
                    <a:ln>
                      <a:noFill/>
                    </a:ln>
                    <a:solidFill>
                      <a:srgbClr val="000000"/>
                    </a:solidFill>
                    <a:effectLst>
                      <a:outerShdw blurRad="38100" dist="38100" dir="2700000" algn="tl">
                        <a:srgbClr val="FFFFFF"/>
                      </a:outerShdw>
                    </a:effectLst>
                    <a:uLnTx/>
                    <a:uFillTx/>
                    <a:latin typeface="Arial Narrow" pitchFamily="34" charset="0"/>
                    <a:ea typeface="宋体" pitchFamily="2" charset="-122"/>
                  </a:rPr>
                  <a:t>e</a:t>
                </a:r>
                <a:r>
                  <a:rPr kumimoji="0" lang="en-US" altLang="zh-CN" sz="900" b="0" i="0" u="none" strike="noStrike" kern="0" cap="none" spc="0" normalizeH="0" baseline="0" noProof="0" dirty="0">
                    <a:ln>
                      <a:noFill/>
                    </a:ln>
                    <a:solidFill>
                      <a:prstClr val="white"/>
                    </a:solidFill>
                    <a:effectLst>
                      <a:outerShdw blurRad="38100" dist="38100" dir="2700000" algn="tl">
                        <a:srgbClr val="000000"/>
                      </a:outerShdw>
                    </a:effectLst>
                    <a:uLnTx/>
                    <a:uFillTx/>
                    <a:latin typeface="Arial" charset="0"/>
                    <a:ea typeface="宋体" pitchFamily="2" charset="-122"/>
                  </a:rPr>
                  <a:t> </a:t>
                </a:r>
                <a:r>
                  <a:rPr kumimoji="0" lang="en-US" altLang="zh-CN" sz="1200" b="1" i="0" u="none" strike="noStrike" kern="0" cap="none" spc="0" normalizeH="0" baseline="0" noProof="0" dirty="0">
                    <a:ln>
                      <a:noFill/>
                    </a:ln>
                    <a:solidFill>
                      <a:srgbClr val="FF3300"/>
                    </a:solidFill>
                    <a:effectLst/>
                    <a:uLnTx/>
                    <a:uFillTx/>
                    <a:latin typeface="Arial" charset="0"/>
                    <a:ea typeface="宋体" pitchFamily="2" charset="-122"/>
                  </a:rPr>
                  <a:t>–Physical view</a:t>
                </a:r>
                <a:endParaRPr kumimoji="0" lang="en-US" altLang="zh-CN" sz="1200" b="1" i="0" u="sng" strike="noStrike" kern="0" cap="none" spc="0" normalizeH="0" baseline="0" noProof="0" dirty="0">
                  <a:ln>
                    <a:noFill/>
                  </a:ln>
                  <a:solidFill>
                    <a:srgbClr val="FF3300"/>
                  </a:solidFill>
                  <a:effectLst/>
                  <a:uLnTx/>
                  <a:uFillTx/>
                  <a:latin typeface="Arial" charset="0"/>
                  <a:ea typeface="宋体" pitchFamily="2" charset="-122"/>
                </a:endParaRPr>
              </a:p>
            </p:txBody>
          </p:sp>
        </p:grpSp>
      </p:grpSp>
    </p:spTree>
    <p:extLst>
      <p:ext uri="{BB962C8B-B14F-4D97-AF65-F5344CB8AC3E}">
        <p14:creationId xmlns:p14="http://schemas.microsoft.com/office/powerpoint/2010/main" val="17975786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algn="ctr"/>
            <a:r>
              <a:rPr lang="en-US" altLang="zh-CN" dirty="0">
                <a:solidFill>
                  <a:srgbClr val="C00000"/>
                </a:solidFill>
                <a:latin typeface="Arial" panose="020B0604020202020204" pitchFamily="34" charset="0"/>
                <a:cs typeface="Arial" panose="020B0604020202020204" pitchFamily="34" charset="0"/>
              </a:rPr>
              <a:t>Architecture Space</a:t>
            </a:r>
            <a:endParaRPr lang="zh-CN" altLang="en-US" dirty="0">
              <a:solidFill>
                <a:srgbClr val="C00000"/>
              </a:solidFill>
              <a:latin typeface="Arial" panose="020B0604020202020204" pitchFamily="34" charset="0"/>
              <a:cs typeface="Arial" panose="020B0604020202020204" pitchFamily="34" charset="0"/>
            </a:endParaRPr>
          </a:p>
        </p:txBody>
      </p:sp>
      <p:sp>
        <p:nvSpPr>
          <p:cNvPr id="4" name="内容占位符 3"/>
          <p:cNvSpPr>
            <a:spLocks noGrp="1"/>
          </p:cNvSpPr>
          <p:nvPr>
            <p:ph idx="1"/>
          </p:nvPr>
        </p:nvSpPr>
        <p:spPr>
          <a:xfrm>
            <a:off x="2592925" y="4662025"/>
            <a:ext cx="8014244" cy="1988711"/>
          </a:xfrm>
          <a:ln>
            <a:noFill/>
          </a:ln>
        </p:spPr>
        <p:txBody>
          <a:bodyPr>
            <a:normAutofit/>
          </a:bodyPr>
          <a:lstStyle/>
          <a:p>
            <a:r>
              <a:rPr lang="en-US" altLang="zh-CN" sz="1600" dirty="0"/>
              <a:t>As a system architecture is an abstraction of the system, </a:t>
            </a:r>
            <a:r>
              <a:rPr lang="en-US" altLang="zh-CN" sz="1600"/>
              <a:t>there could </a:t>
            </a:r>
            <a:r>
              <a:rPr lang="en-US" altLang="zh-CN" sz="1600" dirty="0"/>
              <a:t>be a set of architectures with different levels of </a:t>
            </a:r>
            <a:r>
              <a:rPr lang="en-US" altLang="zh-CN" sz="1600" b="1" dirty="0">
                <a:solidFill>
                  <a:srgbClr val="C00000"/>
                </a:solidFill>
              </a:rPr>
              <a:t>abstraction</a:t>
            </a:r>
            <a:r>
              <a:rPr lang="en-US" altLang="zh-CN" sz="1600" dirty="0"/>
              <a:t>.</a:t>
            </a:r>
          </a:p>
          <a:p>
            <a:r>
              <a:rPr lang="en-US" altLang="zh-CN" sz="1600" dirty="0"/>
              <a:t>As a system architecture is a view about the system, there must be a set of architectures of the system according to the </a:t>
            </a:r>
            <a:r>
              <a:rPr lang="en-US" altLang="zh-CN" sz="1600" b="1" dirty="0">
                <a:solidFill>
                  <a:srgbClr val="C00000"/>
                </a:solidFill>
              </a:rPr>
              <a:t>views</a:t>
            </a:r>
            <a:r>
              <a:rPr lang="en-US" altLang="zh-CN" sz="1600" dirty="0"/>
              <a:t> from different corners.</a:t>
            </a:r>
          </a:p>
          <a:p>
            <a:r>
              <a:rPr lang="en-US" altLang="zh-CN" sz="1600" dirty="0"/>
              <a:t>As a system architecture may be different if the system is changed, there must be a set of architectures in the process of system </a:t>
            </a:r>
            <a:r>
              <a:rPr lang="en-US" altLang="zh-CN" sz="1600" b="1" dirty="0">
                <a:solidFill>
                  <a:srgbClr val="C00000"/>
                </a:solidFill>
              </a:rPr>
              <a:t>evolution</a:t>
            </a:r>
            <a:r>
              <a:rPr lang="en-US" altLang="zh-CN" sz="1600" dirty="0"/>
              <a:t>.</a:t>
            </a:r>
            <a:endParaRPr lang="zh-CN" altLang="en-US" sz="1600" dirty="0"/>
          </a:p>
        </p:txBody>
      </p:sp>
      <p:sp>
        <p:nvSpPr>
          <p:cNvPr id="2" name="灯片编号占位符 1"/>
          <p:cNvSpPr>
            <a:spLocks noGrp="1"/>
          </p:cNvSpPr>
          <p:nvPr>
            <p:ph type="sldNum" sz="quarter" idx="12"/>
          </p:nvPr>
        </p:nvSpPr>
        <p:spPr/>
        <p:txBody>
          <a:bodyPr/>
          <a:lstStyle/>
          <a:p>
            <a:fld id="{D57F1E4F-1CFF-5643-939E-217C01CDF565}" type="slidenum">
              <a:rPr lang="en-US" smtClean="0"/>
              <a:pPr/>
              <a:t>12</a:t>
            </a:fld>
            <a:endParaRPr lang="en-US" dirty="0"/>
          </a:p>
        </p:txBody>
      </p:sp>
      <p:sp>
        <p:nvSpPr>
          <p:cNvPr id="5" name="文本框 4"/>
          <p:cNvSpPr txBox="1"/>
          <p:nvPr/>
        </p:nvSpPr>
        <p:spPr>
          <a:xfrm>
            <a:off x="2592925" y="1409075"/>
            <a:ext cx="8014244" cy="584775"/>
          </a:xfrm>
          <a:prstGeom prst="rect">
            <a:avLst/>
          </a:prstGeom>
          <a:noFill/>
        </p:spPr>
        <p:txBody>
          <a:bodyPr wrap="square" rtlCol="0">
            <a:spAutoFit/>
          </a:bodyPr>
          <a:lstStyle/>
          <a:p>
            <a:r>
              <a:rPr lang="en-US" altLang="zh-CN" sz="1600" i="1" dirty="0"/>
              <a:t>     </a:t>
            </a:r>
            <a:r>
              <a:rPr lang="en-US" altLang="zh-CN" sz="1600" i="1" dirty="0">
                <a:solidFill>
                  <a:srgbClr val="002060"/>
                </a:solidFill>
              </a:rPr>
              <a:t>I think there should be an architecture space in according to evolution, abstraction and the point of view.</a:t>
            </a:r>
            <a:endParaRPr lang="zh-CN" altLang="en-US" sz="1600" i="1" dirty="0">
              <a:solidFill>
                <a:srgbClr val="002060"/>
              </a:solidFill>
            </a:endParaRPr>
          </a:p>
        </p:txBody>
      </p:sp>
      <p:grpSp>
        <p:nvGrpSpPr>
          <p:cNvPr id="6" name="Group 5">
            <a:extLst>
              <a:ext uri="{FF2B5EF4-FFF2-40B4-BE49-F238E27FC236}">
                <a16:creationId xmlns:a16="http://schemas.microsoft.com/office/drawing/2014/main" id="{218549AF-1DFF-4ED8-BBB9-96BE87BC86C1}"/>
              </a:ext>
            </a:extLst>
          </p:cNvPr>
          <p:cNvGrpSpPr/>
          <p:nvPr/>
        </p:nvGrpSpPr>
        <p:grpSpPr>
          <a:xfrm>
            <a:off x="4174438" y="2280757"/>
            <a:ext cx="4415245" cy="2103303"/>
            <a:chOff x="4174438" y="2280757"/>
            <a:chExt cx="4415245" cy="2103303"/>
          </a:xfrm>
          <a:solidFill>
            <a:schemeClr val="accent4">
              <a:lumMod val="20000"/>
              <a:lumOff val="80000"/>
            </a:schemeClr>
          </a:solidFill>
        </p:grpSpPr>
        <p:sp>
          <p:nvSpPr>
            <p:cNvPr id="31" name="矩形 30"/>
            <p:cNvSpPr/>
            <p:nvPr/>
          </p:nvSpPr>
          <p:spPr>
            <a:xfrm>
              <a:off x="4174438" y="2280757"/>
              <a:ext cx="4415245" cy="2103303"/>
            </a:xfrm>
            <a:prstGeom prst="rect">
              <a:avLst/>
            </a:prstGeom>
            <a:grpFill/>
            <a:ln>
              <a:noFill/>
            </a:ln>
            <a:effectLst>
              <a:glow rad="63500">
                <a:schemeClr val="accent2">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cxnSp>
          <p:nvCxnSpPr>
            <p:cNvPr id="9" name="直接箭头连接符 8"/>
            <p:cNvCxnSpPr/>
            <p:nvPr/>
          </p:nvCxnSpPr>
          <p:spPr>
            <a:xfrm flipV="1">
              <a:off x="6189162" y="2426480"/>
              <a:ext cx="14290" cy="1130847"/>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p:nvPr/>
          </p:nvCxnSpPr>
          <p:spPr>
            <a:xfrm flipH="1">
              <a:off x="5174656" y="3557327"/>
              <a:ext cx="1014506" cy="656353"/>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6189162" y="3557327"/>
              <a:ext cx="1571770" cy="0"/>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6310667" y="2391864"/>
              <a:ext cx="1343050" cy="369332"/>
            </a:xfrm>
            <a:prstGeom prst="rect">
              <a:avLst/>
            </a:prstGeom>
            <a:grpFill/>
          </p:spPr>
          <p:txBody>
            <a:bodyPr wrap="square" rtlCol="0">
              <a:spAutoFit/>
            </a:bodyPr>
            <a:lstStyle/>
            <a:p>
              <a:r>
                <a:rPr lang="en-US" altLang="zh-CN" dirty="0">
                  <a:solidFill>
                    <a:srgbClr val="C00000"/>
                  </a:solidFill>
                  <a:latin typeface="Arial Narrow" panose="020B0606020202030204" pitchFamily="34" charset="0"/>
                </a:rPr>
                <a:t>Abstraction</a:t>
              </a:r>
              <a:endParaRPr lang="zh-CN" altLang="en-US" dirty="0">
                <a:solidFill>
                  <a:srgbClr val="C00000"/>
                </a:solidFill>
                <a:latin typeface="Arial Narrow" panose="020B0606020202030204" pitchFamily="34" charset="0"/>
              </a:endParaRPr>
            </a:p>
          </p:txBody>
        </p:sp>
        <p:sp>
          <p:nvSpPr>
            <p:cNvPr id="22" name="文本框 21"/>
            <p:cNvSpPr txBox="1"/>
            <p:nvPr/>
          </p:nvSpPr>
          <p:spPr>
            <a:xfrm flipH="1">
              <a:off x="4344676" y="3668868"/>
              <a:ext cx="1057372" cy="369332"/>
            </a:xfrm>
            <a:prstGeom prst="rect">
              <a:avLst/>
            </a:prstGeom>
            <a:grpFill/>
          </p:spPr>
          <p:txBody>
            <a:bodyPr wrap="square" rtlCol="0">
              <a:spAutoFit/>
            </a:bodyPr>
            <a:lstStyle/>
            <a:p>
              <a:pPr algn="r"/>
              <a:r>
                <a:rPr lang="en-US" altLang="zh-CN" dirty="0">
                  <a:solidFill>
                    <a:srgbClr val="C00000"/>
                  </a:solidFill>
                  <a:latin typeface="Arial Narrow" panose="020B0606020202030204" pitchFamily="34" charset="0"/>
                </a:rPr>
                <a:t>Evolution</a:t>
              </a:r>
              <a:endParaRPr lang="zh-CN" altLang="en-US" dirty="0">
                <a:solidFill>
                  <a:srgbClr val="C00000"/>
                </a:solidFill>
                <a:latin typeface="Arial Narrow" panose="020B0606020202030204" pitchFamily="34" charset="0"/>
              </a:endParaRPr>
            </a:p>
          </p:txBody>
        </p:sp>
        <p:sp>
          <p:nvSpPr>
            <p:cNvPr id="23" name="文本框 22"/>
            <p:cNvSpPr txBox="1"/>
            <p:nvPr/>
          </p:nvSpPr>
          <p:spPr>
            <a:xfrm>
              <a:off x="7760932" y="3385455"/>
              <a:ext cx="700151" cy="369332"/>
            </a:xfrm>
            <a:prstGeom prst="rect">
              <a:avLst/>
            </a:prstGeom>
            <a:grpFill/>
          </p:spPr>
          <p:txBody>
            <a:bodyPr wrap="square" rtlCol="0">
              <a:spAutoFit/>
            </a:bodyPr>
            <a:lstStyle/>
            <a:p>
              <a:r>
                <a:rPr lang="en-US" altLang="zh-CN" dirty="0">
                  <a:solidFill>
                    <a:srgbClr val="C00000"/>
                  </a:solidFill>
                  <a:latin typeface="Arial Narrow" panose="020B0606020202030204" pitchFamily="34" charset="0"/>
                </a:rPr>
                <a:t>View</a:t>
              </a:r>
              <a:endParaRPr lang="zh-CN" altLang="en-US" dirty="0">
                <a:solidFill>
                  <a:srgbClr val="C00000"/>
                </a:solidFill>
                <a:latin typeface="Arial Narrow" panose="020B0606020202030204" pitchFamily="34" charset="0"/>
              </a:endParaRPr>
            </a:p>
          </p:txBody>
        </p:sp>
      </p:grpSp>
    </p:spTree>
    <p:extLst>
      <p:ext uri="{BB962C8B-B14F-4D97-AF65-F5344CB8AC3E}">
        <p14:creationId xmlns:p14="http://schemas.microsoft.com/office/powerpoint/2010/main" val="17019757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rot="21240023">
            <a:off x="4333472" y="920249"/>
            <a:ext cx="5424149" cy="698063"/>
          </a:xfrm>
          <a:solidFill>
            <a:schemeClr val="bg1">
              <a:lumMod val="95000"/>
            </a:schemeClr>
          </a:solidFill>
          <a:ln>
            <a:noFill/>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txBody>
          <a:bodyPr>
            <a:normAutofit/>
          </a:bodyPr>
          <a:lstStyle/>
          <a:p>
            <a:pPr algn="ctr"/>
            <a:r>
              <a:rPr lang="en-US" dirty="0"/>
              <a:t>Development View</a:t>
            </a:r>
          </a:p>
        </p:txBody>
      </p:sp>
      <p:sp>
        <p:nvSpPr>
          <p:cNvPr id="8" name="内容占位符 7"/>
          <p:cNvSpPr>
            <a:spLocks noGrp="1"/>
          </p:cNvSpPr>
          <p:nvPr>
            <p:ph idx="1"/>
          </p:nvPr>
        </p:nvSpPr>
        <p:spPr>
          <a:xfrm>
            <a:off x="0" y="4257624"/>
            <a:ext cx="8790716" cy="1720737"/>
          </a:xfrm>
          <a:blipFill>
            <a:blip r:embed="rId3"/>
            <a:tile tx="0" ty="0" sx="100000" sy="100000" flip="none" algn="tl"/>
          </a:blipFill>
          <a:ln>
            <a:noFill/>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txBody>
          <a:bodyPr/>
          <a:lstStyle/>
          <a:p>
            <a:pPr marL="0" indent="0">
              <a:buNone/>
            </a:pPr>
            <a:endParaRPr lang="en-US" sz="100" dirty="0"/>
          </a:p>
          <a:p>
            <a:pPr marL="91440" indent="0">
              <a:buNone/>
            </a:pPr>
            <a:r>
              <a:rPr lang="en-US" dirty="0"/>
              <a:t>Development view: The development view illustrates a system from a programmer's perspective and is concerned with software management. This view is also known as the implementation view. It uses the UML Component diagram to describe system components. UML Diagrams used to represent the development view include the Package diagram.[2]</a:t>
            </a:r>
          </a:p>
        </p:txBody>
      </p:sp>
      <p:sp>
        <p:nvSpPr>
          <p:cNvPr id="2" name="灯片编号占位符 1"/>
          <p:cNvSpPr>
            <a:spLocks noGrp="1"/>
          </p:cNvSpPr>
          <p:nvPr>
            <p:ph type="sldNum" sz="quarter" idx="12"/>
          </p:nvPr>
        </p:nvSpPr>
        <p:spPr/>
        <p:txBody>
          <a:bodyPr/>
          <a:lstStyle/>
          <a:p>
            <a:fld id="{D57F1E4F-1CFF-5643-939E-217C01CDF565}" type="slidenum">
              <a:rPr lang="en-US" smtClean="0"/>
              <a:pPr/>
              <a:t>13</a:t>
            </a:fld>
            <a:endParaRPr lang="en-US" dirty="0"/>
          </a:p>
        </p:txBody>
      </p:sp>
      <p:pic>
        <p:nvPicPr>
          <p:cNvPr id="5" name="Picture 8" descr="420px-Policy_Admin_Component_Diagram">
            <a:hlinkClick r:id="rId4"/>
          </p:cNvPr>
          <p:cNvPicPr>
            <a:picLocks noChangeAspect="1" noChangeArrowheads="1"/>
          </p:cNvPicPr>
          <p:nvPr/>
        </p:nvPicPr>
        <p:blipFill>
          <a:blip r:embed="rId5"/>
          <a:srcRect/>
          <a:stretch>
            <a:fillRect/>
          </a:stretch>
        </p:blipFill>
        <p:spPr bwMode="auto">
          <a:xfrm>
            <a:off x="570323" y="970344"/>
            <a:ext cx="5735474" cy="3497598"/>
          </a:xfrm>
          <a:prstGeom prst="rect">
            <a:avLst/>
          </a:prstGeom>
          <a:solidFill>
            <a:srgbClr val="E1F0FF"/>
          </a:solidFill>
          <a:ln w="38100" cmpd="dbl">
            <a:noFill/>
            <a:miter lim="800000"/>
            <a:headEnd/>
            <a:tailEnd/>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pic>
      <p:pic>
        <p:nvPicPr>
          <p:cNvPr id="7" name="Picture 5"/>
          <p:cNvPicPr>
            <a:picLocks noChangeAspect="1" noChangeArrowheads="1"/>
          </p:cNvPicPr>
          <p:nvPr/>
        </p:nvPicPr>
        <p:blipFill>
          <a:blip r:embed="rId6"/>
          <a:srcRect/>
          <a:stretch>
            <a:fillRect/>
          </a:stretch>
        </p:blipFill>
        <p:spPr bwMode="auto">
          <a:xfrm>
            <a:off x="4719406" y="1620395"/>
            <a:ext cx="5735474" cy="3457832"/>
          </a:xfrm>
          <a:prstGeom prst="rect">
            <a:avLst/>
          </a:prstGeom>
          <a:solidFill>
            <a:schemeClr val="accent2">
              <a:lumMod val="20000"/>
              <a:lumOff val="80000"/>
            </a:schemeClr>
          </a:solidFill>
          <a:ln w="34925" cap="flat" cmpd="sng" algn="ctr">
            <a:noFill/>
            <a:prstDash val="solid"/>
            <a:miter lim="800000"/>
            <a:headEnd/>
            <a:tailEnd/>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pic>
    </p:spTree>
    <p:extLst>
      <p:ext uri="{BB962C8B-B14F-4D97-AF65-F5344CB8AC3E}">
        <p14:creationId xmlns:p14="http://schemas.microsoft.com/office/powerpoint/2010/main" val="13469696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txBox="1">
            <a:spLocks/>
          </p:cNvSpPr>
          <p:nvPr/>
        </p:nvSpPr>
        <p:spPr>
          <a:xfrm>
            <a:off x="1695150" y="904763"/>
            <a:ext cx="8911687" cy="1280890"/>
          </a:xfrm>
          <a:prstGeom prst="rect">
            <a:avLst/>
          </a:prstGeom>
        </p:spPr>
        <p:txBody>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C00000"/>
                </a:solidFill>
                <a:effectLst>
                  <a:outerShdw blurRad="38100" dist="38100" dir="2700000" algn="tl">
                    <a:srgbClr val="000000"/>
                  </a:outerShdw>
                </a:effectLst>
                <a:latin typeface="Arial" panose="020B0604020202020204" pitchFamily="34" charset="0"/>
                <a:ea typeface="宋体" pitchFamily="2" charset="-122"/>
                <a:cs typeface="Arial" panose="020B0604020202020204" pitchFamily="34" charset="0"/>
              </a:rPr>
              <a:t>Architectural Style</a:t>
            </a:r>
            <a:r>
              <a:rPr lang="en-US" altLang="zh-CN" b="1" dirty="0">
                <a:solidFill>
                  <a:srgbClr val="C00000"/>
                </a:solidFill>
                <a:effectLst>
                  <a:outerShdw blurRad="38100" dist="38100" dir="2700000" algn="tl">
                    <a:srgbClr val="000000"/>
                  </a:outerShdw>
                </a:effectLst>
                <a:latin typeface="Arial" panose="020B0604020202020204" pitchFamily="34" charset="0"/>
                <a:ea typeface="宋体" pitchFamily="2" charset="-122"/>
                <a:cs typeface="Arial" panose="020B0604020202020204" pitchFamily="34" charset="0"/>
              </a:rPr>
              <a:t>s</a:t>
            </a:r>
            <a:endParaRPr lang="zh-CN" altLang="en-US" b="1" dirty="0">
              <a:solidFill>
                <a:srgbClr val="C00000"/>
              </a:solidFill>
              <a:effectLst>
                <a:outerShdw blurRad="38100" dist="38100" dir="2700000" algn="tl">
                  <a:srgbClr val="000000"/>
                </a:outerShdw>
              </a:effectLst>
              <a:latin typeface="Arial" panose="020B0604020202020204" pitchFamily="34" charset="0"/>
              <a:ea typeface="宋体" pitchFamily="2" charset="-122"/>
              <a:cs typeface="Arial" panose="020B0604020202020204" pitchFamily="34" charset="0"/>
            </a:endParaRPr>
          </a:p>
        </p:txBody>
      </p:sp>
      <p:sp>
        <p:nvSpPr>
          <p:cNvPr id="3" name="内容占位符 3"/>
          <p:cNvSpPr txBox="1">
            <a:spLocks/>
          </p:cNvSpPr>
          <p:nvPr/>
        </p:nvSpPr>
        <p:spPr>
          <a:xfrm>
            <a:off x="1695150" y="1720958"/>
            <a:ext cx="7227724" cy="4539342"/>
          </a:xfrm>
          <a:prstGeom prst="rect">
            <a:avLst/>
          </a:prstGeom>
          <a:ln>
            <a:noFill/>
          </a:ln>
        </p:spPr>
        <p:txBody>
          <a:bodyPr>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defTabSz="914400" fontAlgn="base">
              <a:lnSpc>
                <a:spcPct val="80000"/>
              </a:lnSpc>
              <a:spcBef>
                <a:spcPct val="20000"/>
              </a:spcBef>
              <a:spcAft>
                <a:spcPct val="0"/>
              </a:spcAft>
              <a:buClr>
                <a:srgbClr val="EBF25A"/>
              </a:buClr>
              <a:buSzPct val="80000"/>
              <a:buFont typeface="Wingdings" pitchFamily="2" charset="2"/>
              <a:buChar char="l"/>
              <a:defRPr/>
            </a:pPr>
            <a:endParaRPr lang="en-US" altLang="zh-CN" sz="2000" b="1" dirty="0">
              <a:solidFill>
                <a:schemeClr val="tx1"/>
              </a:solidFill>
              <a:latin typeface="Tahoma" pitchFamily="34" charset="0"/>
              <a:ea typeface="宋体" pitchFamily="2" charset="-122"/>
            </a:endParaRPr>
          </a:p>
          <a:p>
            <a:pPr defTabSz="914400" fontAlgn="base">
              <a:lnSpc>
                <a:spcPct val="80000"/>
              </a:lnSpc>
              <a:spcBef>
                <a:spcPct val="20000"/>
              </a:spcBef>
              <a:spcAft>
                <a:spcPct val="0"/>
              </a:spcAft>
              <a:buClr>
                <a:srgbClr val="EBF25A"/>
              </a:buClr>
              <a:buSzPct val="80000"/>
              <a:buFont typeface="Wingdings" pitchFamily="2" charset="2"/>
              <a:buChar char="l"/>
              <a:defRPr/>
            </a:pPr>
            <a:r>
              <a:rPr lang="en-US" altLang="zh-CN" sz="2000" b="1" dirty="0">
                <a:solidFill>
                  <a:schemeClr val="accent1"/>
                </a:solidFill>
                <a:latin typeface="Tahoma" pitchFamily="34" charset="0"/>
                <a:ea typeface="宋体" pitchFamily="2" charset="-122"/>
              </a:rPr>
              <a:t>FOA (Function-Oriented Architecture)</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Stepwise refinement</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Different levels of abstraction</a:t>
            </a:r>
          </a:p>
          <a:p>
            <a:pPr defTabSz="914400" fontAlgn="base">
              <a:lnSpc>
                <a:spcPct val="80000"/>
              </a:lnSpc>
              <a:spcBef>
                <a:spcPct val="30000"/>
              </a:spcBef>
              <a:spcAft>
                <a:spcPct val="0"/>
              </a:spcAft>
              <a:buClr>
                <a:srgbClr val="EBF25A"/>
              </a:buClr>
              <a:buSzPct val="80000"/>
              <a:buFont typeface="Wingdings" pitchFamily="2" charset="2"/>
              <a:buChar char="l"/>
              <a:defRPr/>
            </a:pPr>
            <a:r>
              <a:rPr lang="en-US" altLang="zh-CN" sz="2000" b="1" dirty="0">
                <a:solidFill>
                  <a:schemeClr val="accent1"/>
                </a:solidFill>
                <a:latin typeface="Tahoma" pitchFamily="34" charset="0"/>
                <a:ea typeface="宋体" pitchFamily="2" charset="-122"/>
              </a:rPr>
              <a:t>OOA (Object-Oriented Architecture)</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Object-oriented</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Loosely coupled</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Class hierarchy for inheritance</a:t>
            </a:r>
          </a:p>
          <a:p>
            <a:pPr defTabSz="914400" fontAlgn="base">
              <a:lnSpc>
                <a:spcPct val="90000"/>
              </a:lnSpc>
              <a:spcBef>
                <a:spcPct val="30000"/>
              </a:spcBef>
              <a:spcAft>
                <a:spcPct val="0"/>
              </a:spcAft>
              <a:buClr>
                <a:srgbClr val="EBF25A"/>
              </a:buClr>
              <a:buSzPct val="80000"/>
              <a:buFont typeface="Wingdings" pitchFamily="2" charset="2"/>
              <a:buChar char="l"/>
              <a:defRPr/>
            </a:pPr>
            <a:r>
              <a:rPr lang="en-US" altLang="zh-CN" sz="2000" b="1" dirty="0">
                <a:solidFill>
                  <a:schemeClr val="accent1"/>
                </a:solidFill>
                <a:latin typeface="Tahoma" pitchFamily="34" charset="0"/>
                <a:ea typeface="宋体" pitchFamily="2" charset="-122"/>
              </a:rPr>
              <a:t>SOA (Service-Oriented Architecture)</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Service-oriented</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Loosely coupled</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Different Levels of Abstraction</a:t>
            </a:r>
          </a:p>
          <a:p>
            <a:pPr defTabSz="914400" fontAlgn="base">
              <a:lnSpc>
                <a:spcPct val="80000"/>
              </a:lnSpc>
              <a:spcBef>
                <a:spcPct val="30000"/>
              </a:spcBef>
              <a:spcAft>
                <a:spcPct val="0"/>
              </a:spcAft>
              <a:buClr>
                <a:srgbClr val="EBF25A"/>
              </a:buClr>
              <a:buSzPct val="80000"/>
              <a:buFont typeface="Wingdings" pitchFamily="2" charset="2"/>
              <a:buChar char="l"/>
              <a:defRPr/>
            </a:pPr>
            <a:r>
              <a:rPr lang="en-US" altLang="zh-CN" sz="2000" b="1" dirty="0">
                <a:solidFill>
                  <a:schemeClr val="accent1"/>
                </a:solidFill>
                <a:latin typeface="Tahoma" pitchFamily="34" charset="0"/>
                <a:ea typeface="宋体" pitchFamily="2" charset="-122"/>
              </a:rPr>
              <a:t>ROA (Relation-Oriented Architecture)</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Function/Object/Service-oriented / Component Based</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Loosely coupled</a:t>
            </a:r>
          </a:p>
          <a:p>
            <a:pPr lvl="1" defTabSz="914400" fontAlgn="base">
              <a:lnSpc>
                <a:spcPct val="80000"/>
              </a:lnSpc>
              <a:spcBef>
                <a:spcPct val="20000"/>
              </a:spcBef>
              <a:spcAft>
                <a:spcPct val="0"/>
              </a:spcAft>
              <a:buClr>
                <a:srgbClr val="F2AA68"/>
              </a:buClr>
              <a:buSzPct val="80000"/>
              <a:buFont typeface="Wingdings" panose="05000000000000000000" pitchFamily="2" charset="2"/>
              <a:buChar char="q"/>
              <a:defRPr/>
            </a:pPr>
            <a:r>
              <a:rPr lang="en-US" altLang="zh-CN" sz="1800" dirty="0">
                <a:solidFill>
                  <a:schemeClr val="tx2">
                    <a:lumMod val="75000"/>
                  </a:schemeClr>
                </a:solidFill>
                <a:latin typeface="Tahoma" pitchFamily="34" charset="0"/>
                <a:ea typeface="宋体" pitchFamily="2" charset="-122"/>
              </a:rPr>
              <a:t>Different Levels of Abstraction</a:t>
            </a:r>
          </a:p>
          <a:p>
            <a:endParaRPr lang="en-US" dirty="0"/>
          </a:p>
        </p:txBody>
      </p:sp>
    </p:spTree>
    <p:extLst>
      <p:ext uri="{BB962C8B-B14F-4D97-AF65-F5344CB8AC3E}">
        <p14:creationId xmlns:p14="http://schemas.microsoft.com/office/powerpoint/2010/main" val="3162481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5"/>
          <p:cNvSpPr>
            <a:spLocks noGrp="1"/>
          </p:cNvSpPr>
          <p:nvPr>
            <p:ph type="dt" sz="half" idx="10"/>
          </p:nvPr>
        </p:nvSpPr>
        <p:spPr>
          <a:xfrm>
            <a:off x="8955883" y="6130437"/>
            <a:ext cx="1146283" cy="370396"/>
          </a:xfrm>
        </p:spPr>
        <p:txBody>
          <a:bodyPr/>
          <a:lstStyle/>
          <a:p>
            <a:r>
              <a:rPr lang="en-US">
                <a:solidFill>
                  <a:prstClr val="black">
                    <a:tint val="75000"/>
                  </a:prstClr>
                </a:solidFill>
              </a:rPr>
              <a:t>10/18/2015</a:t>
            </a:r>
            <a:endParaRPr lang="en-US" dirty="0">
              <a:solidFill>
                <a:prstClr val="black">
                  <a:tint val="75000"/>
                </a:prstClr>
              </a:solidFill>
            </a:endParaRPr>
          </a:p>
        </p:txBody>
      </p:sp>
      <p:sp>
        <p:nvSpPr>
          <p:cNvPr id="2" name="页脚占位符 1"/>
          <p:cNvSpPr>
            <a:spLocks noGrp="1"/>
          </p:cNvSpPr>
          <p:nvPr>
            <p:ph type="ftr" sz="quarter" idx="11"/>
          </p:nvPr>
        </p:nvSpPr>
        <p:spPr>
          <a:xfrm>
            <a:off x="1183483" y="6135808"/>
            <a:ext cx="7619999" cy="365125"/>
          </a:xfrm>
        </p:spPr>
        <p:txBody>
          <a:bodyPr/>
          <a:lstStyle/>
          <a:p>
            <a:r>
              <a:rPr lang="zh-CN" altLang="en-US">
                <a:solidFill>
                  <a:prstClr val="black">
                    <a:tint val="75000"/>
                  </a:prstClr>
                </a:solidFill>
              </a:rPr>
              <a:t>中国科学院大学，中山大学， 人民大学，北京大学， 上海交通大学  。。。</a:t>
            </a:r>
            <a:endParaRPr lang="en-US" dirty="0">
              <a:solidFill>
                <a:prstClr val="black">
                  <a:tint val="75000"/>
                </a:prstClr>
              </a:solidFill>
            </a:endParaRPr>
          </a:p>
        </p:txBody>
      </p:sp>
      <p:sp>
        <p:nvSpPr>
          <p:cNvPr id="4" name="矩形 3"/>
          <p:cNvSpPr/>
          <p:nvPr/>
        </p:nvSpPr>
        <p:spPr>
          <a:xfrm>
            <a:off x="142875" y="104775"/>
            <a:ext cx="12192000" cy="6858000"/>
          </a:xfrm>
          <a:prstGeom prst="rect">
            <a:avLst/>
          </a:prstGeom>
          <a:blipFill dpi="0" rotWithShape="1">
            <a:blip r:embed="rId3">
              <a:alphaModFix amt="88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5" name="矩形 4"/>
          <p:cNvSpPr/>
          <p:nvPr/>
        </p:nvSpPr>
        <p:spPr>
          <a:xfrm>
            <a:off x="1432673" y="175596"/>
            <a:ext cx="3261749" cy="1630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solidFill>
                  <a:prstClr val="white"/>
                </a:solidFill>
                <a:latin typeface="Arial Black" panose="020B0A04020102020204" pitchFamily="34" charset="0"/>
              </a:rPr>
              <a:t>Q&amp;A</a:t>
            </a:r>
          </a:p>
        </p:txBody>
      </p:sp>
      <p:sp>
        <p:nvSpPr>
          <p:cNvPr id="24" name="标题 2"/>
          <p:cNvSpPr txBox="1">
            <a:spLocks/>
          </p:cNvSpPr>
          <p:nvPr/>
        </p:nvSpPr>
        <p:spPr>
          <a:xfrm>
            <a:off x="1835326" y="686032"/>
            <a:ext cx="9274769" cy="586834"/>
          </a:xfrm>
          <a:prstGeom prst="rect">
            <a:avLst/>
          </a:prstGeom>
          <a:noFill/>
          <a:ln>
            <a:noFill/>
          </a:ln>
        </p:spPr>
        <p:txBody>
          <a:bodyPr>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a:solidFill>
                  <a:schemeClr val="bg1">
                    <a:lumMod val="9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en-US" sz="3200" dirty="0">
              <a:solidFill>
                <a:schemeClr val="bg1">
                  <a:lumMod val="9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cxnSp>
        <p:nvCxnSpPr>
          <p:cNvPr id="26" name="肘形连接符 25"/>
          <p:cNvCxnSpPr>
            <a:stCxn id="24" idx="1"/>
          </p:cNvCxnSpPr>
          <p:nvPr/>
        </p:nvCxnSpPr>
        <p:spPr>
          <a:xfrm rot="10800000" flipH="1" flipV="1">
            <a:off x="1835326" y="979449"/>
            <a:ext cx="3330506" cy="1522180"/>
          </a:xfrm>
          <a:prstGeom prst="bentConnector3">
            <a:avLst>
              <a:gd name="adj1" fmla="val -6864"/>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24" idx="1"/>
            <a:endCxn id="42" idx="1"/>
          </p:cNvCxnSpPr>
          <p:nvPr/>
        </p:nvCxnSpPr>
        <p:spPr>
          <a:xfrm rot="10800000" flipH="1" flipV="1">
            <a:off x="1835325" y="979449"/>
            <a:ext cx="2456447" cy="2877084"/>
          </a:xfrm>
          <a:prstGeom prst="bentConnector3">
            <a:avLst>
              <a:gd name="adj1" fmla="val -9306"/>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肘形连接符 39"/>
          <p:cNvCxnSpPr>
            <a:stCxn id="24" idx="1"/>
            <a:endCxn id="43" idx="1"/>
          </p:cNvCxnSpPr>
          <p:nvPr/>
        </p:nvCxnSpPr>
        <p:spPr>
          <a:xfrm rot="10800000" flipH="1" flipV="1">
            <a:off x="1835325" y="979448"/>
            <a:ext cx="1511105" cy="4310129"/>
          </a:xfrm>
          <a:prstGeom prst="bentConnector3">
            <a:avLst>
              <a:gd name="adj1" fmla="val -15128"/>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DA9D341-CB47-4EB9-8F5B-60D877DDDC36}"/>
              </a:ext>
            </a:extLst>
          </p:cNvPr>
          <p:cNvPicPr>
            <a:picLocks noChangeAspect="1"/>
          </p:cNvPicPr>
          <p:nvPr/>
        </p:nvPicPr>
        <p:blipFill>
          <a:blip r:embed="rId4"/>
          <a:stretch>
            <a:fillRect/>
          </a:stretch>
        </p:blipFill>
        <p:spPr>
          <a:xfrm>
            <a:off x="3767126" y="1787728"/>
            <a:ext cx="4657748" cy="2353260"/>
          </a:xfrm>
          <a:prstGeom prst="rect">
            <a:avLst/>
          </a:prstGeom>
        </p:spPr>
      </p:pic>
      <p:sp>
        <p:nvSpPr>
          <p:cNvPr id="35" name="圆角矩形 34"/>
          <p:cNvSpPr/>
          <p:nvPr/>
        </p:nvSpPr>
        <p:spPr>
          <a:xfrm>
            <a:off x="2911762" y="1039096"/>
            <a:ext cx="7847565" cy="3533959"/>
          </a:xfrm>
          <a:prstGeom prst="roundRect">
            <a:avLst/>
          </a:prstGeom>
          <a:no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black"/>
              </a:solidFill>
            </a:endParaRPr>
          </a:p>
        </p:txBody>
      </p:sp>
    </p:spTree>
    <p:extLst>
      <p:ext uri="{BB962C8B-B14F-4D97-AF65-F5344CB8AC3E}">
        <p14:creationId xmlns:p14="http://schemas.microsoft.com/office/powerpoint/2010/main" val="31026918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4C7312-3EDD-4268-86DF-C563CF6A8DB8}"/>
              </a:ext>
            </a:extLst>
          </p:cNvPr>
          <p:cNvSpPr>
            <a:spLocks noGrp="1"/>
          </p:cNvSpPr>
          <p:nvPr>
            <p:ph type="title"/>
          </p:nvPr>
        </p:nvSpPr>
        <p:spPr/>
        <p:txBody>
          <a:bodyPr>
            <a:normAutofit/>
          </a:bodyPr>
          <a:lstStyle/>
          <a:p>
            <a:r>
              <a:rPr lang="en-US" altLang="zh-CN" sz="4000" b="1" dirty="0">
                <a:solidFill>
                  <a:srgbClr val="002060"/>
                </a:solidFill>
                <a:effectLst>
                  <a:outerShdw blurRad="38100" dist="38100" dir="2700000" algn="tl">
                    <a:srgbClr val="000000">
                      <a:alpha val="43137"/>
                    </a:srgbClr>
                  </a:outerShdw>
                </a:effectLst>
              </a:rPr>
              <a:t>Q&amp;A</a:t>
            </a:r>
            <a:r>
              <a:rPr lang="zh-CN" altLang="en-US" sz="4000" b="1" dirty="0">
                <a:solidFill>
                  <a:srgbClr val="002060"/>
                </a:solidFill>
                <a:effectLst>
                  <a:outerShdw blurRad="38100" dist="38100" dir="2700000" algn="tl">
                    <a:srgbClr val="000000">
                      <a:alpha val="43137"/>
                    </a:srgbClr>
                  </a:outerShdw>
                </a:effectLst>
              </a:rPr>
              <a:t>：</a:t>
            </a:r>
            <a:r>
              <a:rPr lang="en-US" altLang="zh-CN" sz="4000" b="1" dirty="0">
                <a:solidFill>
                  <a:srgbClr val="C00000"/>
                </a:solidFill>
                <a:effectLst>
                  <a:outerShdw blurRad="38100" dist="38100" dir="2700000" algn="tl">
                    <a:srgbClr val="000000">
                      <a:alpha val="43137"/>
                    </a:srgbClr>
                  </a:outerShdw>
                </a:effectLst>
              </a:rPr>
              <a:t>Software Architecture</a:t>
            </a:r>
            <a:endParaRPr lang="LID4096" sz="4000" b="1" dirty="0">
              <a:solidFill>
                <a:srgbClr val="C00000"/>
              </a:solidFill>
              <a:effectLst>
                <a:outerShdw blurRad="38100" dist="38100" dir="2700000" algn="tl">
                  <a:srgbClr val="000000">
                    <a:alpha val="43137"/>
                  </a:srgbClr>
                </a:outerShdw>
              </a:effectLst>
            </a:endParaRPr>
          </a:p>
        </p:txBody>
      </p:sp>
      <p:sp>
        <p:nvSpPr>
          <p:cNvPr id="6" name="Content Placeholder 5">
            <a:extLst>
              <a:ext uri="{FF2B5EF4-FFF2-40B4-BE49-F238E27FC236}">
                <a16:creationId xmlns:a16="http://schemas.microsoft.com/office/drawing/2014/main" id="{1C3C54F2-B40C-4BA7-9C5B-F704AE112A00}"/>
              </a:ext>
            </a:extLst>
          </p:cNvPr>
          <p:cNvSpPr>
            <a:spLocks noGrp="1"/>
          </p:cNvSpPr>
          <p:nvPr>
            <p:ph idx="1"/>
          </p:nvPr>
        </p:nvSpPr>
        <p:spPr>
          <a:xfrm>
            <a:off x="2523224" y="1514475"/>
            <a:ext cx="8915400" cy="4524376"/>
          </a:xfrm>
          <a:solidFill>
            <a:srgbClr val="EEF3DF"/>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fontScale="85000" lnSpcReduction="10000"/>
          </a:bodyPr>
          <a:lstStyle/>
          <a:p>
            <a:pPr>
              <a:buFont typeface="+mj-lt"/>
              <a:buAutoNum type="arabicPeriod"/>
            </a:pPr>
            <a:endParaRPr lang="en-US" sz="900" b="1" dirty="0">
              <a:latin typeface="Arial" panose="020B0604020202020204" pitchFamily="34" charset="0"/>
              <a:cs typeface="Arial" panose="020B0604020202020204" pitchFamily="34" charset="0"/>
            </a:endParaRPr>
          </a:p>
          <a:p>
            <a:pPr>
              <a:buFont typeface="+mj-lt"/>
              <a:buAutoNum type="arabicPeriod"/>
            </a:pPr>
            <a:r>
              <a:rPr lang="en-US" sz="2600" b="1" dirty="0">
                <a:latin typeface="Arial" panose="020B0604020202020204" pitchFamily="34" charset="0"/>
                <a:cs typeface="Arial" panose="020B0604020202020204" pitchFamily="34" charset="0"/>
              </a:rPr>
              <a:t>What is </a:t>
            </a:r>
            <a:r>
              <a:rPr lang="en-US" sz="2600" b="1" i="1" dirty="0">
                <a:solidFill>
                  <a:srgbClr val="C00000"/>
                </a:solidFill>
                <a:latin typeface="Arial" panose="020B0604020202020204" pitchFamily="34" charset="0"/>
                <a:cs typeface="Arial" panose="020B0604020202020204" pitchFamily="34" charset="0"/>
              </a:rPr>
              <a:t>software architecture</a:t>
            </a:r>
            <a:r>
              <a:rPr lang="en-US" sz="2600" b="1" dirty="0">
                <a:latin typeface="Arial" panose="020B0604020202020204" pitchFamily="34" charset="0"/>
                <a:cs typeface="Arial" panose="020B0604020202020204" pitchFamily="34" charset="0"/>
              </a:rPr>
              <a:t>?</a:t>
            </a:r>
          </a:p>
          <a:p>
            <a:pPr>
              <a:buFont typeface="+mj-lt"/>
              <a:buAutoNum type="arabicPeriod"/>
            </a:pPr>
            <a:r>
              <a:rPr lang="en-US" sz="2600" b="1" dirty="0">
                <a:latin typeface="Arial" panose="020B0604020202020204" pitchFamily="34" charset="0"/>
                <a:cs typeface="Arial" panose="020B0604020202020204" pitchFamily="34" charset="0"/>
              </a:rPr>
              <a:t>Why software architecture is a </a:t>
            </a:r>
            <a:r>
              <a:rPr lang="en-US" sz="2600" b="1" i="1" dirty="0">
                <a:solidFill>
                  <a:srgbClr val="C00000"/>
                </a:solidFill>
                <a:latin typeface="Arial" panose="020B0604020202020204" pitchFamily="34" charset="0"/>
                <a:cs typeface="Arial" panose="020B0604020202020204" pitchFamily="34" charset="0"/>
              </a:rPr>
              <a:t>blueprint</a:t>
            </a:r>
            <a:r>
              <a:rPr lang="en-US" sz="2600" b="1" dirty="0">
                <a:latin typeface="Arial" panose="020B0604020202020204" pitchFamily="34" charset="0"/>
                <a:cs typeface="Arial" panose="020B0604020202020204" pitchFamily="34" charset="0"/>
              </a:rPr>
              <a:t> of a software system?</a:t>
            </a:r>
          </a:p>
          <a:p>
            <a:pPr>
              <a:buFont typeface="+mj-lt"/>
              <a:buAutoNum type="arabicPeriod"/>
            </a:pPr>
            <a:r>
              <a:rPr lang="en-US" sz="2600" b="1" dirty="0">
                <a:latin typeface="Arial" panose="020B0604020202020204" pitchFamily="34" charset="0"/>
                <a:cs typeface="Arial" panose="020B0604020202020204" pitchFamily="34" charset="0"/>
              </a:rPr>
              <a:t>What is the </a:t>
            </a:r>
            <a:r>
              <a:rPr lang="en-US" sz="2600" b="1" i="1" dirty="0">
                <a:solidFill>
                  <a:srgbClr val="C00000"/>
                </a:solidFill>
                <a:latin typeface="Arial" panose="020B0604020202020204" pitchFamily="34" charset="0"/>
                <a:cs typeface="Arial" panose="020B0604020202020204" pitchFamily="34" charset="0"/>
              </a:rPr>
              <a:t>relationship</a:t>
            </a:r>
            <a:r>
              <a:rPr lang="en-US" sz="2600" b="1" dirty="0">
                <a:latin typeface="Arial" panose="020B0604020202020204" pitchFamily="34" charset="0"/>
                <a:cs typeface="Arial" panose="020B0604020202020204" pitchFamily="34" charset="0"/>
              </a:rPr>
              <a:t> between software architecture and software design?</a:t>
            </a:r>
          </a:p>
          <a:p>
            <a:pPr>
              <a:buFont typeface="+mj-lt"/>
              <a:buAutoNum type="arabicPeriod"/>
            </a:pPr>
            <a:r>
              <a:rPr lang="en-US" sz="2600" b="1" dirty="0">
                <a:latin typeface="Arial" panose="020B0604020202020204" pitchFamily="34" charset="0"/>
                <a:cs typeface="Arial" panose="020B0604020202020204" pitchFamily="34" charset="0"/>
              </a:rPr>
              <a:t>What is </a:t>
            </a:r>
            <a:r>
              <a:rPr lang="en-US" sz="2600" b="1" dirty="0">
                <a:solidFill>
                  <a:srgbClr val="C00000"/>
                </a:solidFill>
                <a:latin typeface="Arial" panose="020B0604020202020204" pitchFamily="34" charset="0"/>
                <a:cs typeface="Arial" panose="020B0604020202020204" pitchFamily="34" charset="0"/>
              </a:rPr>
              <a:t>system view</a:t>
            </a:r>
            <a:r>
              <a:rPr lang="en-US" sz="2600" b="1" dirty="0">
                <a:latin typeface="Arial" panose="020B0604020202020204" pitchFamily="34" charset="0"/>
                <a:cs typeface="Arial" panose="020B0604020202020204" pitchFamily="34" charset="0"/>
              </a:rPr>
              <a:t>?</a:t>
            </a:r>
          </a:p>
          <a:p>
            <a:pPr>
              <a:buFont typeface="+mj-lt"/>
              <a:buAutoNum type="arabicPeriod"/>
            </a:pPr>
            <a:r>
              <a:rPr lang="en-US" sz="2600" b="1" dirty="0">
                <a:latin typeface="Arial" panose="020B0604020202020204" pitchFamily="34" charset="0"/>
                <a:cs typeface="Arial" panose="020B0604020202020204" pitchFamily="34" charset="0"/>
              </a:rPr>
              <a:t>Why </a:t>
            </a:r>
            <a:r>
              <a:rPr lang="en-US" sz="2600" b="1" dirty="0">
                <a:solidFill>
                  <a:srgbClr val="C00000"/>
                </a:solidFill>
                <a:latin typeface="Arial" panose="020B0604020202020204" pitchFamily="34" charset="0"/>
                <a:cs typeface="Arial" panose="020B0604020202020204" pitchFamily="34" charset="0"/>
              </a:rPr>
              <a:t>development view </a:t>
            </a:r>
            <a:r>
              <a:rPr lang="en-US" sz="2600" b="1" dirty="0">
                <a:latin typeface="Arial" panose="020B0604020202020204" pitchFamily="34" charset="0"/>
                <a:cs typeface="Arial" panose="020B0604020202020204" pitchFamily="34" charset="0"/>
              </a:rPr>
              <a:t>is essential to system complexity?</a:t>
            </a:r>
          </a:p>
          <a:p>
            <a:pPr>
              <a:buFont typeface="+mj-lt"/>
              <a:buAutoNum type="arabicPeriod"/>
            </a:pPr>
            <a:r>
              <a:rPr lang="en-US" sz="2600" b="1" dirty="0">
                <a:latin typeface="Arial" panose="020B0604020202020204" pitchFamily="34" charset="0"/>
                <a:cs typeface="Arial" panose="020B0604020202020204" pitchFamily="34" charset="0"/>
              </a:rPr>
              <a:t>What is </a:t>
            </a:r>
            <a:r>
              <a:rPr lang="en-US" sz="2600" b="1" i="1" dirty="0">
                <a:solidFill>
                  <a:srgbClr val="C00000"/>
                </a:solidFill>
                <a:latin typeface="Arial" panose="020B0604020202020204" pitchFamily="34" charset="0"/>
                <a:cs typeface="Arial" panose="020B0604020202020204" pitchFamily="34" charset="0"/>
              </a:rPr>
              <a:t>function-oriented</a:t>
            </a:r>
            <a:r>
              <a:rPr lang="en-US" sz="2600" b="1" dirty="0">
                <a:latin typeface="Arial" panose="020B0604020202020204" pitchFamily="34" charset="0"/>
                <a:cs typeface="Arial" panose="020B0604020202020204" pitchFamily="34" charset="0"/>
              </a:rPr>
              <a:t> architecture (FOA)?</a:t>
            </a:r>
          </a:p>
          <a:p>
            <a:pPr>
              <a:buFont typeface="+mj-lt"/>
              <a:buAutoNum type="arabicPeriod"/>
            </a:pPr>
            <a:r>
              <a:rPr lang="en-US" sz="2600" b="1" dirty="0">
                <a:latin typeface="Arial" panose="020B0604020202020204" pitchFamily="34" charset="0"/>
                <a:cs typeface="Arial" panose="020B0604020202020204" pitchFamily="34" charset="0"/>
              </a:rPr>
              <a:t>What is </a:t>
            </a:r>
            <a:r>
              <a:rPr lang="en-US" sz="2600" b="1" i="1" dirty="0">
                <a:solidFill>
                  <a:srgbClr val="C00000"/>
                </a:solidFill>
                <a:latin typeface="Arial" panose="020B0604020202020204" pitchFamily="34" charset="0"/>
                <a:cs typeface="Arial" panose="020B0604020202020204" pitchFamily="34" charset="0"/>
              </a:rPr>
              <a:t>object-oriented</a:t>
            </a:r>
            <a:r>
              <a:rPr lang="en-US" sz="2600" b="1" dirty="0">
                <a:latin typeface="Arial" panose="020B0604020202020204" pitchFamily="34" charset="0"/>
                <a:cs typeface="Arial" panose="020B0604020202020204" pitchFamily="34" charset="0"/>
              </a:rPr>
              <a:t> architecture (OOA)?</a:t>
            </a:r>
          </a:p>
          <a:p>
            <a:pPr>
              <a:buFont typeface="+mj-lt"/>
              <a:buAutoNum type="arabicPeriod"/>
            </a:pPr>
            <a:r>
              <a:rPr lang="en-US" sz="2600" b="1" dirty="0">
                <a:latin typeface="Arial" panose="020B0604020202020204" pitchFamily="34" charset="0"/>
                <a:cs typeface="Arial" panose="020B0604020202020204" pitchFamily="34" charset="0"/>
              </a:rPr>
              <a:t>What is </a:t>
            </a:r>
            <a:r>
              <a:rPr lang="en-US" sz="2600" b="1" i="1" dirty="0">
                <a:solidFill>
                  <a:srgbClr val="C00000"/>
                </a:solidFill>
                <a:latin typeface="Arial" panose="020B0604020202020204" pitchFamily="34" charset="0"/>
                <a:cs typeface="Arial" panose="020B0604020202020204" pitchFamily="34" charset="0"/>
              </a:rPr>
              <a:t>service-oriented </a:t>
            </a:r>
            <a:r>
              <a:rPr lang="en-US" sz="2600" b="1" dirty="0">
                <a:latin typeface="Arial" panose="020B0604020202020204" pitchFamily="34" charset="0"/>
                <a:cs typeface="Arial" panose="020B0604020202020204" pitchFamily="34" charset="0"/>
              </a:rPr>
              <a:t>architecture (AOA)?</a:t>
            </a:r>
          </a:p>
          <a:p>
            <a:pPr>
              <a:buFont typeface="+mj-lt"/>
              <a:buAutoNum type="arabicPeriod"/>
            </a:pPr>
            <a:r>
              <a:rPr lang="en-US" sz="2600" b="1" dirty="0">
                <a:latin typeface="Arial" panose="020B0604020202020204" pitchFamily="34" charset="0"/>
                <a:cs typeface="Arial" panose="020B0604020202020204" pitchFamily="34" charset="0"/>
              </a:rPr>
              <a:t>What is </a:t>
            </a:r>
            <a:r>
              <a:rPr lang="en-US" sz="2600" b="1" i="1" dirty="0">
                <a:solidFill>
                  <a:srgbClr val="C00000"/>
                </a:solidFill>
                <a:latin typeface="Arial" panose="020B0604020202020204" pitchFamily="34" charset="0"/>
                <a:cs typeface="Arial" panose="020B0604020202020204" pitchFamily="34" charset="0"/>
              </a:rPr>
              <a:t>relation-oriented </a:t>
            </a:r>
            <a:r>
              <a:rPr lang="en-US" altLang="zh-CN" sz="2600" b="1" dirty="0">
                <a:latin typeface="Arial" panose="020B0604020202020204" pitchFamily="34" charset="0"/>
                <a:cs typeface="Arial" panose="020B0604020202020204" pitchFamily="34" charset="0"/>
              </a:rPr>
              <a:t>architecture (ROA)</a:t>
            </a:r>
            <a:r>
              <a:rPr lang="zh-CN" altLang="en-US" sz="2600" b="1" dirty="0">
                <a:latin typeface="Arial" panose="020B0604020202020204" pitchFamily="34" charset="0"/>
                <a:cs typeface="Arial" panose="020B0604020202020204" pitchFamily="34" charset="0"/>
              </a:rPr>
              <a:t>？</a:t>
            </a:r>
            <a:endParaRPr lang="en-US" altLang="zh-CN" sz="2600" b="1" dirty="0">
              <a:latin typeface="Arial" panose="020B0604020202020204" pitchFamily="34" charset="0"/>
              <a:cs typeface="Arial" panose="020B0604020202020204" pitchFamily="34" charset="0"/>
            </a:endParaRPr>
          </a:p>
          <a:p>
            <a:pPr>
              <a:buFont typeface="+mj-lt"/>
              <a:buAutoNum type="arabicPeriod"/>
            </a:pPr>
            <a:endParaRPr lang="LID4096" dirty="0"/>
          </a:p>
        </p:txBody>
      </p:sp>
      <p:sp>
        <p:nvSpPr>
          <p:cNvPr id="4" name="Slide Number Placeholder 3">
            <a:extLst>
              <a:ext uri="{FF2B5EF4-FFF2-40B4-BE49-F238E27FC236}">
                <a16:creationId xmlns:a16="http://schemas.microsoft.com/office/drawing/2014/main" id="{CA8C773C-262F-45F1-8B47-3824C62F2DAC}"/>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1980662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b="1" dirty="0">
                <a:solidFill>
                  <a:srgbClr val="C00000"/>
                </a:solidFill>
              </a:rPr>
              <a:t>Exploring the Software Architecture</a:t>
            </a:r>
            <a:br>
              <a:rPr lang="en-US" altLang="zh-CN" b="1" dirty="0"/>
            </a:br>
            <a:r>
              <a:rPr lang="en-US" altLang="zh-CN" b="1" dirty="0"/>
              <a:t> </a:t>
            </a:r>
            <a:r>
              <a:rPr lang="zh-CN" altLang="zh-CN" b="1" dirty="0"/>
              <a:t>软件架构探秘</a:t>
            </a:r>
            <a:br>
              <a:rPr lang="zh-CN" altLang="zh-CN" dirty="0"/>
            </a:br>
            <a:endParaRPr lang="zh-CN" altLang="en-US" dirty="0"/>
          </a:p>
        </p:txBody>
      </p:sp>
      <p:sp>
        <p:nvSpPr>
          <p:cNvPr id="3" name="内容占位符 2"/>
          <p:cNvSpPr>
            <a:spLocks noGrp="1"/>
          </p:cNvSpPr>
          <p:nvPr>
            <p:ph idx="1"/>
          </p:nvPr>
        </p:nvSpPr>
        <p:spPr>
          <a:xfrm>
            <a:off x="2592925" y="1795818"/>
            <a:ext cx="8915400" cy="3777622"/>
          </a:xfrm>
        </p:spPr>
        <p:txBody>
          <a:bodyPr>
            <a:normAutofit lnSpcReduction="10000"/>
          </a:bodyPr>
          <a:lstStyle/>
          <a:p>
            <a:endParaRPr lang="en-US" altLang="zh-CN" sz="2400" b="1" dirty="0"/>
          </a:p>
          <a:p>
            <a:r>
              <a:rPr lang="en-US" altLang="zh-CN" sz="2400" b="1" dirty="0"/>
              <a:t>Although the architecture-centric software development model is being accepted by more and more software projects, the software architecture so far is still a buzzword. There are dozens of different definitions and various styles. Do you really know what software architecture is?</a:t>
            </a:r>
          </a:p>
          <a:p>
            <a:r>
              <a:rPr lang="zh-CN" altLang="zh-CN" sz="2400" b="1" dirty="0">
                <a:solidFill>
                  <a:srgbClr val="002060"/>
                </a:solidFill>
                <a:latin typeface="FangSong" panose="02010609060101010101" pitchFamily="49" charset="-122"/>
                <a:ea typeface="FangSong" panose="02010609060101010101" pitchFamily="49" charset="-122"/>
              </a:rPr>
              <a:t>虽然以架构为中心的软件开发模式正被越来越多的软件项目所接受，但迄今为止的软件架构依然是一个“</a:t>
            </a:r>
            <a:r>
              <a:rPr lang="en-US" altLang="zh-CN" sz="2400" dirty="0">
                <a:solidFill>
                  <a:srgbClr val="002060"/>
                </a:solidFill>
                <a:effectLst>
                  <a:outerShdw blurRad="38100" dist="38100" dir="2700000" algn="tl">
                    <a:srgbClr val="000000">
                      <a:alpha val="43137"/>
                    </a:srgbClr>
                  </a:outerShdw>
                </a:effectLst>
                <a:latin typeface="Arial Unicode MS" panose="020B0604020202020204" pitchFamily="34" charset="-128"/>
                <a:ea typeface="Arial Unicode MS" panose="020B0604020202020204" pitchFamily="34" charset="-128"/>
                <a:cs typeface="Arial Unicode MS" panose="020B0604020202020204" pitchFamily="34" charset="-128"/>
              </a:rPr>
              <a:t>Buzzword</a:t>
            </a:r>
            <a:r>
              <a:rPr lang="en-US" altLang="zh-CN" sz="2400" b="1" dirty="0">
                <a:solidFill>
                  <a:srgbClr val="002060"/>
                </a:solidFill>
                <a:latin typeface="FangSong" panose="02010609060101010101" pitchFamily="49" charset="-122"/>
                <a:ea typeface="FangSong" panose="02010609060101010101" pitchFamily="49" charset="-122"/>
              </a:rPr>
              <a:t>”</a:t>
            </a:r>
            <a:r>
              <a:rPr lang="zh-CN" altLang="zh-CN" sz="2400" b="1" dirty="0">
                <a:solidFill>
                  <a:srgbClr val="002060"/>
                </a:solidFill>
                <a:latin typeface="FangSong" panose="02010609060101010101" pitchFamily="49" charset="-122"/>
                <a:ea typeface="FangSong" panose="02010609060101010101" pitchFamily="49" charset="-122"/>
              </a:rPr>
              <a:t>，不同的定义就有几十个。你真得知道什么是软件架构吗？</a:t>
            </a:r>
          </a:p>
          <a:p>
            <a:endParaRPr lang="zh-CN" altLang="en-US" dirty="0"/>
          </a:p>
        </p:txBody>
      </p:sp>
      <p:sp>
        <p:nvSpPr>
          <p:cNvPr id="4" name="灯片编号占位符 3"/>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4098406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4"/>
          <p:cNvSpPr>
            <a:spLocks noChangeArrowheads="1"/>
          </p:cNvSpPr>
          <p:nvPr/>
        </p:nvSpPr>
        <p:spPr bwMode="auto">
          <a:xfrm>
            <a:off x="2214643" y="5377632"/>
            <a:ext cx="7488237" cy="1077218"/>
          </a:xfrm>
          <a:prstGeom prst="rect">
            <a:avLst/>
          </a:prstGeom>
          <a:solidFill>
            <a:srgbClr val="FFFF99"/>
          </a:solidFill>
          <a:ln w="3175">
            <a:solidFill>
              <a:schemeClr val="tx1"/>
            </a:solidFill>
            <a:miter lim="800000"/>
            <a:headEnd/>
            <a:tailEnd/>
          </a:ln>
        </p:spPr>
        <p:txBody>
          <a:bodyPr>
            <a:spAutoFit/>
          </a:bodyPr>
          <a:lstStyle/>
          <a:p>
            <a:pPr marL="342900" indent="-342900">
              <a:buFontTx/>
              <a:buBlip>
                <a:blip r:embed="rId2"/>
              </a:buBlip>
              <a:defRPr/>
            </a:pPr>
            <a:r>
              <a:rPr lang="en-US" altLang="zh-CN" sz="1600" dirty="0">
                <a:latin typeface="Arial" panose="020B0604020202020204" pitchFamily="34" charset="0"/>
                <a:ea typeface="宋体" pitchFamily="2" charset="-122"/>
                <a:cs typeface="Arial" panose="020B0604020202020204" pitchFamily="34" charset="0"/>
              </a:rPr>
              <a:t> Recovery – Get an architecture from existing system</a:t>
            </a:r>
          </a:p>
          <a:p>
            <a:pPr marL="342900" indent="-342900">
              <a:buFontTx/>
              <a:buBlip>
                <a:blip r:embed="rId2"/>
              </a:buBlip>
              <a:defRPr/>
            </a:pPr>
            <a:r>
              <a:rPr lang="en-US" altLang="zh-CN" sz="1600" dirty="0">
                <a:latin typeface="Arial" panose="020B0604020202020204" pitchFamily="34" charset="0"/>
                <a:ea typeface="宋体" pitchFamily="2" charset="-122"/>
                <a:cs typeface="Arial" panose="020B0604020202020204" pitchFamily="34" charset="0"/>
              </a:rPr>
              <a:t> Transformation – Restructure  the old architecture into a new one.</a:t>
            </a:r>
          </a:p>
          <a:p>
            <a:pPr marL="342900" indent="-342900">
              <a:buFontTx/>
              <a:buBlip>
                <a:blip r:embed="rId2"/>
              </a:buBlip>
              <a:defRPr/>
            </a:pPr>
            <a:r>
              <a:rPr lang="en-US" altLang="zh-CN" sz="1600" dirty="0">
                <a:latin typeface="Arial" panose="020B0604020202020204" pitchFamily="34" charset="0"/>
                <a:ea typeface="宋体" pitchFamily="2" charset="-122"/>
                <a:cs typeface="Arial" panose="020B0604020202020204" pitchFamily="34" charset="0"/>
              </a:rPr>
              <a:t> Build In – Build the new architecture back into the existing system</a:t>
            </a:r>
          </a:p>
          <a:p>
            <a:pPr marL="342900" indent="-342900">
              <a:buFontTx/>
              <a:buBlip>
                <a:blip r:embed="rId2"/>
              </a:buBlip>
              <a:defRPr/>
            </a:pPr>
            <a:r>
              <a:rPr lang="en-US" altLang="zh-CN" sz="1600" dirty="0">
                <a:latin typeface="Arial" panose="020B0604020202020204" pitchFamily="34" charset="0"/>
                <a:ea typeface="宋体" pitchFamily="2" charset="-122"/>
                <a:cs typeface="Arial" panose="020B0604020202020204" pitchFamily="34" charset="0"/>
              </a:rPr>
              <a:t> Maintenance – Software Maintenance with the new architecture</a:t>
            </a:r>
          </a:p>
        </p:txBody>
      </p:sp>
      <p:grpSp>
        <p:nvGrpSpPr>
          <p:cNvPr id="16" name="组合 15"/>
          <p:cNvGrpSpPr/>
          <p:nvPr/>
        </p:nvGrpSpPr>
        <p:grpSpPr>
          <a:xfrm>
            <a:off x="2656592" y="1952255"/>
            <a:ext cx="6624637" cy="2971500"/>
            <a:chOff x="2551160" y="2218879"/>
            <a:chExt cx="6624637" cy="2971500"/>
          </a:xfrm>
        </p:grpSpPr>
        <p:sp>
          <p:nvSpPr>
            <p:cNvPr id="3" name="Oval 4"/>
            <p:cNvSpPr>
              <a:spLocks noChangeArrowheads="1"/>
            </p:cNvSpPr>
            <p:nvPr/>
          </p:nvSpPr>
          <p:spPr bwMode="auto">
            <a:xfrm>
              <a:off x="4557476" y="4310804"/>
              <a:ext cx="2483415" cy="879575"/>
            </a:xfrm>
            <a:prstGeom prst="ellipse">
              <a:avLst/>
            </a:prstGeom>
            <a:gradFill rotWithShape="1">
              <a:gsLst>
                <a:gs pos="0">
                  <a:schemeClr val="accent1">
                    <a:gamma/>
                    <a:shade val="46275"/>
                    <a:invGamma/>
                  </a:schemeClr>
                </a:gs>
                <a:gs pos="100000">
                  <a:schemeClr val="accent1"/>
                </a:gs>
              </a:gsLst>
              <a:lin ang="2700000" scaled="1"/>
            </a:gradFill>
            <a:ln w="9525">
              <a:round/>
              <a:headEnd/>
              <a:tailEnd/>
            </a:ln>
            <a:effectLst/>
            <a:scene3d>
              <a:camera prst="legacyObliqueTopRight"/>
              <a:lightRig rig="legacyFlat3" dir="b"/>
            </a:scene3d>
            <a:sp3d extrusionH="430200" prstMaterial="legacyMatte">
              <a:bevelT w="13500" h="13500" prst="angle"/>
              <a:bevelB w="13500" h="13500" prst="angle"/>
              <a:extrusionClr>
                <a:schemeClr val="accent1"/>
              </a:extrusionClr>
            </a:sp3d>
          </p:spPr>
          <p:txBody>
            <a:bodyPr wrap="none" anchor="ctr">
              <a:flatTx/>
            </a:bodyPr>
            <a:lstStyle/>
            <a:p>
              <a:pPr algn="ctr">
                <a:defRPr/>
              </a:pPr>
              <a:r>
                <a:rPr lang="en-US" altLang="zh-CN" b="1" dirty="0">
                  <a:solidFill>
                    <a:schemeClr val="bg1"/>
                  </a:solidFill>
                  <a:latin typeface="Tahoma" pitchFamily="34" charset="0"/>
                  <a:ea typeface="宋体" pitchFamily="2" charset="-122"/>
                </a:rPr>
                <a:t>Legacy System</a:t>
              </a:r>
            </a:p>
          </p:txBody>
        </p:sp>
        <p:sp>
          <p:nvSpPr>
            <p:cNvPr id="4" name="Oval 5"/>
            <p:cNvSpPr>
              <a:spLocks noChangeArrowheads="1"/>
            </p:cNvSpPr>
            <p:nvPr/>
          </p:nvSpPr>
          <p:spPr bwMode="auto">
            <a:xfrm>
              <a:off x="2551160" y="2466226"/>
              <a:ext cx="2436812" cy="879575"/>
            </a:xfrm>
            <a:prstGeom prst="ellipse">
              <a:avLst/>
            </a:prstGeom>
            <a:solidFill>
              <a:schemeClr val="folHlink"/>
            </a:solidFill>
            <a:ln w="9525">
              <a:round/>
              <a:headEnd/>
              <a:tailEnd/>
            </a:ln>
            <a:scene3d>
              <a:camera prst="legacyPerspectiveTopRight"/>
              <a:lightRig rig="legacyFlat3" dir="b"/>
            </a:scene3d>
            <a:sp3d extrusionH="887400" prstMaterial="legacyMatte">
              <a:bevelT w="13500" h="13500" prst="angle"/>
              <a:bevelB w="13500" h="13500" prst="angle"/>
              <a:extrusionClr>
                <a:schemeClr val="folHlink"/>
              </a:extrusionClr>
            </a:sp3d>
          </p:spPr>
          <p:txBody>
            <a:bodyPr wrap="none" anchor="ctr">
              <a:flatTx/>
            </a:bodyPr>
            <a:lstStyle/>
            <a:p>
              <a:pPr algn="ctr"/>
              <a:r>
                <a:rPr lang="en-US" altLang="zh-CN" b="1" dirty="0">
                  <a:solidFill>
                    <a:schemeClr val="bg1"/>
                  </a:solidFill>
                  <a:latin typeface="Tahoma" pitchFamily="34" charset="0"/>
                </a:rPr>
                <a:t>Old </a:t>
              </a:r>
            </a:p>
            <a:p>
              <a:pPr algn="ctr"/>
              <a:r>
                <a:rPr lang="en-US" altLang="zh-CN" b="1" dirty="0">
                  <a:solidFill>
                    <a:schemeClr val="bg1"/>
                  </a:solidFill>
                  <a:latin typeface="Tahoma" pitchFamily="34" charset="0"/>
                </a:rPr>
                <a:t>Architecture</a:t>
              </a:r>
            </a:p>
          </p:txBody>
        </p:sp>
        <p:sp>
          <p:nvSpPr>
            <p:cNvPr id="5" name="Oval 6"/>
            <p:cNvSpPr>
              <a:spLocks noChangeArrowheads="1"/>
            </p:cNvSpPr>
            <p:nvPr/>
          </p:nvSpPr>
          <p:spPr bwMode="auto">
            <a:xfrm>
              <a:off x="6738985" y="2466226"/>
              <a:ext cx="2436812" cy="879575"/>
            </a:xfrm>
            <a:prstGeom prst="ellipse">
              <a:avLst/>
            </a:prstGeom>
            <a:solidFill>
              <a:srgbClr val="00B050"/>
            </a:solidFill>
            <a:ln w="9525">
              <a:round/>
              <a:headEnd/>
              <a:tailEnd/>
            </a:ln>
            <a:scene3d>
              <a:camera prst="legacyPerspectiveTopRight"/>
              <a:lightRig rig="legacyFlat3" dir="b"/>
            </a:scene3d>
            <a:sp3d extrusionH="887400" prstMaterial="legacyMatte">
              <a:bevelT w="13500" h="13500" prst="angle"/>
              <a:bevelB w="13500" h="13500" prst="angle"/>
              <a:extrusionClr>
                <a:schemeClr val="tx2"/>
              </a:extrusionClr>
            </a:sp3d>
          </p:spPr>
          <p:txBody>
            <a:bodyPr wrap="none" anchor="ctr">
              <a:flatTx/>
            </a:bodyPr>
            <a:lstStyle/>
            <a:p>
              <a:pPr algn="ctr"/>
              <a:r>
                <a:rPr lang="en-US" altLang="zh-CN" b="1" dirty="0">
                  <a:solidFill>
                    <a:schemeClr val="bg1"/>
                  </a:solidFill>
                  <a:latin typeface="Tahoma" pitchFamily="34" charset="0"/>
                </a:rPr>
                <a:t>New </a:t>
              </a:r>
            </a:p>
            <a:p>
              <a:pPr algn="ctr"/>
              <a:r>
                <a:rPr lang="en-US" altLang="zh-CN" b="1" dirty="0">
                  <a:solidFill>
                    <a:schemeClr val="bg1"/>
                  </a:solidFill>
                  <a:latin typeface="Tahoma" pitchFamily="34" charset="0"/>
                </a:rPr>
                <a:t>Architecture </a:t>
              </a:r>
            </a:p>
          </p:txBody>
        </p:sp>
        <p:sp>
          <p:nvSpPr>
            <p:cNvPr id="6" name="AutoShape 17"/>
            <p:cNvSpPr>
              <a:spLocks noChangeArrowheads="1"/>
            </p:cNvSpPr>
            <p:nvPr/>
          </p:nvSpPr>
          <p:spPr bwMode="auto">
            <a:xfrm>
              <a:off x="5237210" y="2701752"/>
              <a:ext cx="1312862" cy="350162"/>
            </a:xfrm>
            <a:prstGeom prst="rightArrow">
              <a:avLst>
                <a:gd name="adj1" fmla="val 50000"/>
                <a:gd name="adj2" fmla="val 123065"/>
              </a:avLst>
            </a:prstGeom>
            <a:solidFill>
              <a:srgbClr val="FEEC94"/>
            </a:solidFill>
            <a:ln w="9525">
              <a:solidFill>
                <a:schemeClr val="tx1"/>
              </a:solidFill>
              <a:miter lim="800000"/>
              <a:headEnd/>
              <a:tailEnd/>
            </a:ln>
          </p:spPr>
          <p:txBody>
            <a:bodyPr wrap="none" anchor="ctr"/>
            <a:lstStyle/>
            <a:p>
              <a:pPr eaLnBrk="0" hangingPunct="0"/>
              <a:endParaRPr lang="zh-CN" altLang="en-US">
                <a:latin typeface="Arial" charset="0"/>
              </a:endParaRPr>
            </a:p>
          </p:txBody>
        </p:sp>
        <p:sp>
          <p:nvSpPr>
            <p:cNvPr id="7" name="AutoShape 20"/>
            <p:cNvSpPr>
              <a:spLocks noChangeArrowheads="1"/>
            </p:cNvSpPr>
            <p:nvPr/>
          </p:nvSpPr>
          <p:spPr bwMode="auto">
            <a:xfrm rot="13733784">
              <a:off x="4060366" y="3596179"/>
              <a:ext cx="1229737" cy="374650"/>
            </a:xfrm>
            <a:prstGeom prst="rightArrow">
              <a:avLst>
                <a:gd name="adj1" fmla="val 50000"/>
                <a:gd name="adj2" fmla="val 62500"/>
              </a:avLst>
            </a:prstGeom>
            <a:solidFill>
              <a:srgbClr val="FEEC94"/>
            </a:solidFill>
            <a:ln w="9525">
              <a:solidFill>
                <a:schemeClr val="tx1"/>
              </a:solidFill>
              <a:miter lim="800000"/>
              <a:headEnd/>
              <a:tailEnd/>
            </a:ln>
          </p:spPr>
          <p:txBody>
            <a:bodyPr wrap="none" anchor="ctr"/>
            <a:lstStyle/>
            <a:p>
              <a:pPr eaLnBrk="0" hangingPunct="0"/>
              <a:endParaRPr lang="zh-CN" altLang="en-US">
                <a:latin typeface="Arial" charset="0"/>
              </a:endParaRPr>
            </a:p>
          </p:txBody>
        </p:sp>
        <p:sp>
          <p:nvSpPr>
            <p:cNvPr id="8" name="AutoShape 21"/>
            <p:cNvSpPr>
              <a:spLocks noChangeArrowheads="1"/>
            </p:cNvSpPr>
            <p:nvPr/>
          </p:nvSpPr>
          <p:spPr bwMode="auto">
            <a:xfrm rot="7866216" flipV="1">
              <a:off x="6436854" y="3656623"/>
              <a:ext cx="1229737" cy="374650"/>
            </a:xfrm>
            <a:prstGeom prst="rightArrow">
              <a:avLst>
                <a:gd name="adj1" fmla="val 50000"/>
                <a:gd name="adj2" fmla="val 62500"/>
              </a:avLst>
            </a:prstGeom>
            <a:solidFill>
              <a:srgbClr val="FEEC94"/>
            </a:solidFill>
            <a:ln w="9525">
              <a:solidFill>
                <a:schemeClr val="tx1"/>
              </a:solidFill>
              <a:miter lim="800000"/>
              <a:headEnd/>
              <a:tailEnd/>
            </a:ln>
          </p:spPr>
          <p:txBody>
            <a:bodyPr wrap="none" anchor="ctr"/>
            <a:lstStyle/>
            <a:p>
              <a:pPr eaLnBrk="0" hangingPunct="0"/>
              <a:endParaRPr lang="zh-CN" altLang="en-US">
                <a:latin typeface="Arial" charset="0"/>
              </a:endParaRPr>
            </a:p>
          </p:txBody>
        </p:sp>
        <p:sp>
          <p:nvSpPr>
            <p:cNvPr id="9" name="Rectangle 29"/>
            <p:cNvSpPr>
              <a:spLocks noChangeArrowheads="1"/>
            </p:cNvSpPr>
            <p:nvPr/>
          </p:nvSpPr>
          <p:spPr bwMode="auto">
            <a:xfrm>
              <a:off x="5237210" y="2218879"/>
              <a:ext cx="1314450" cy="468968"/>
            </a:xfrm>
            <a:prstGeom prst="rect">
              <a:avLst/>
            </a:prstGeom>
            <a:noFill/>
            <a:ln w="9525">
              <a:noFill/>
              <a:miter lim="800000"/>
              <a:headEnd/>
              <a:tailEnd/>
            </a:ln>
          </p:spPr>
          <p:txBody>
            <a:bodyPr wrap="none" anchor="ctr"/>
            <a:lstStyle/>
            <a:p>
              <a:pPr algn="ctr"/>
              <a:r>
                <a:rPr lang="en-US" altLang="zh-CN" sz="1400" dirty="0">
                  <a:effectLst>
                    <a:outerShdw blurRad="38100" dist="38100" dir="2700000" algn="tl">
                      <a:srgbClr val="000000">
                        <a:alpha val="43137"/>
                      </a:srgbClr>
                    </a:outerShdw>
                  </a:effectLst>
                  <a:latin typeface="Tahoma" pitchFamily="34" charset="0"/>
                </a:rPr>
                <a:t>Architecture </a:t>
              </a:r>
            </a:p>
            <a:p>
              <a:pPr algn="ctr"/>
              <a:r>
                <a:rPr lang="en-US" altLang="zh-CN" sz="1400" dirty="0">
                  <a:effectLst>
                    <a:outerShdw blurRad="38100" dist="38100" dir="2700000" algn="tl">
                      <a:srgbClr val="000000">
                        <a:alpha val="43137"/>
                      </a:srgbClr>
                    </a:outerShdw>
                  </a:effectLst>
                  <a:latin typeface="Tahoma" pitchFamily="34" charset="0"/>
                </a:rPr>
                <a:t>Transformation</a:t>
              </a:r>
            </a:p>
          </p:txBody>
        </p:sp>
        <p:sp>
          <p:nvSpPr>
            <p:cNvPr id="10" name="Rectangle 30"/>
            <p:cNvSpPr>
              <a:spLocks noChangeArrowheads="1"/>
            </p:cNvSpPr>
            <p:nvPr/>
          </p:nvSpPr>
          <p:spPr bwMode="auto">
            <a:xfrm>
              <a:off x="7056936" y="3756408"/>
              <a:ext cx="1312862" cy="350162"/>
            </a:xfrm>
            <a:prstGeom prst="rect">
              <a:avLst/>
            </a:prstGeom>
            <a:noFill/>
            <a:ln w="9525">
              <a:noFill/>
              <a:miter lim="800000"/>
              <a:headEnd/>
              <a:tailEnd/>
            </a:ln>
          </p:spPr>
          <p:txBody>
            <a:bodyPr wrap="none" anchor="ctr"/>
            <a:lstStyle/>
            <a:p>
              <a:pPr algn="ctr"/>
              <a:r>
                <a:rPr lang="en-US" altLang="zh-CN" sz="1400" b="1" dirty="0">
                  <a:latin typeface="Tahoma" pitchFamily="34" charset="0"/>
                </a:rPr>
                <a:t>         </a:t>
              </a:r>
              <a:r>
                <a:rPr lang="en-US" altLang="zh-CN" sz="1400" dirty="0">
                  <a:effectLst>
                    <a:outerShdw blurRad="38100" dist="38100" dir="2700000" algn="tl">
                      <a:srgbClr val="000000">
                        <a:alpha val="43137"/>
                      </a:srgbClr>
                    </a:outerShdw>
                  </a:effectLst>
                  <a:latin typeface="Tahoma" pitchFamily="34" charset="0"/>
                </a:rPr>
                <a:t>Architecture </a:t>
              </a:r>
            </a:p>
            <a:p>
              <a:pPr algn="ctr"/>
              <a:r>
                <a:rPr lang="en-US" altLang="zh-CN" sz="1400" dirty="0">
                  <a:effectLst>
                    <a:outerShdw blurRad="38100" dist="38100" dir="2700000" algn="tl">
                      <a:srgbClr val="000000">
                        <a:alpha val="43137"/>
                      </a:srgbClr>
                    </a:outerShdw>
                  </a:effectLst>
                  <a:latin typeface="Tahoma" pitchFamily="34" charset="0"/>
                </a:rPr>
                <a:t>Implantation</a:t>
              </a:r>
            </a:p>
          </p:txBody>
        </p:sp>
        <p:sp>
          <p:nvSpPr>
            <p:cNvPr id="11" name="Rectangle 31"/>
            <p:cNvSpPr>
              <a:spLocks noChangeArrowheads="1"/>
            </p:cNvSpPr>
            <p:nvPr/>
          </p:nvSpPr>
          <p:spPr bwMode="auto">
            <a:xfrm>
              <a:off x="3473421" y="3817116"/>
              <a:ext cx="1312862" cy="350162"/>
            </a:xfrm>
            <a:prstGeom prst="rect">
              <a:avLst/>
            </a:prstGeom>
            <a:noFill/>
            <a:ln w="9525">
              <a:noFill/>
              <a:miter lim="800000"/>
              <a:headEnd/>
              <a:tailEnd/>
            </a:ln>
          </p:spPr>
          <p:txBody>
            <a:bodyPr wrap="none" anchor="ctr"/>
            <a:lstStyle/>
            <a:p>
              <a:pPr algn="ctr"/>
              <a:r>
                <a:rPr lang="en-US" altLang="zh-CN" sz="1400" dirty="0">
                  <a:effectLst>
                    <a:outerShdw blurRad="38100" dist="38100" dir="2700000" algn="tl">
                      <a:srgbClr val="000000">
                        <a:alpha val="43137"/>
                      </a:srgbClr>
                    </a:outerShdw>
                  </a:effectLst>
                  <a:latin typeface="Tahoma" pitchFamily="34" charset="0"/>
                </a:rPr>
                <a:t>Architecture      </a:t>
              </a:r>
            </a:p>
            <a:p>
              <a:pPr algn="r"/>
              <a:r>
                <a:rPr lang="en-US" altLang="zh-CN" sz="1400" dirty="0">
                  <a:effectLst>
                    <a:outerShdw blurRad="38100" dist="38100" dir="2700000" algn="tl">
                      <a:srgbClr val="000000">
                        <a:alpha val="43137"/>
                      </a:srgbClr>
                    </a:outerShdw>
                  </a:effectLst>
                  <a:latin typeface="Tahoma" pitchFamily="34" charset="0"/>
                </a:rPr>
                <a:t>     Recovery</a:t>
              </a:r>
            </a:p>
          </p:txBody>
        </p:sp>
      </p:grpSp>
      <p:sp>
        <p:nvSpPr>
          <p:cNvPr id="13" name="圆角矩形 12"/>
          <p:cNvSpPr/>
          <p:nvPr/>
        </p:nvSpPr>
        <p:spPr>
          <a:xfrm>
            <a:off x="2246791" y="1000538"/>
            <a:ext cx="7861445" cy="3483429"/>
          </a:xfrm>
          <a:prstGeom prst="roundRect">
            <a:avLst/>
          </a:prstGeom>
          <a:no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燕尾形 19"/>
          <p:cNvSpPr/>
          <p:nvPr/>
        </p:nvSpPr>
        <p:spPr>
          <a:xfrm>
            <a:off x="227158" y="1391641"/>
            <a:ext cx="3592448" cy="436763"/>
          </a:xfrm>
          <a:prstGeom prst="chevron">
            <a:avLst/>
          </a:prstGeom>
          <a:solidFill>
            <a:schemeClr val="accent2">
              <a:lumMod val="60000"/>
              <a:lumOff val="4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800" dirty="0">
                <a:solidFill>
                  <a:prstClr val="black"/>
                </a:solidFill>
                <a:latin typeface="Arial Narrow" panose="020B0606020202030204" pitchFamily="34" charset="0"/>
              </a:rPr>
              <a:t> Three-Step Approach</a:t>
            </a:r>
            <a:endParaRPr lang="zh-CN" altLang="en-US" sz="2800" dirty="0">
              <a:solidFill>
                <a:prstClr val="black"/>
              </a:solidFill>
            </a:endParaRPr>
          </a:p>
        </p:txBody>
      </p:sp>
      <p:sp>
        <p:nvSpPr>
          <p:cNvPr id="17" name="标题 1"/>
          <p:cNvSpPr txBox="1">
            <a:spLocks/>
          </p:cNvSpPr>
          <p:nvPr/>
        </p:nvSpPr>
        <p:spPr>
          <a:xfrm>
            <a:off x="1220221" y="240813"/>
            <a:ext cx="8888015" cy="696951"/>
          </a:xfrm>
          <a:prstGeom prst="rect">
            <a:avLst/>
          </a:prstGeom>
        </p:spPr>
        <p:txBody>
          <a:bodyPr>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zh-CN" sz="2800" b="1" dirty="0">
                <a:solidFill>
                  <a:srgbClr val="A53010"/>
                </a:solidFill>
                <a:latin typeface="Arial Narrow" panose="020B0606020202030204" pitchFamily="34" charset="0"/>
              </a:rPr>
              <a:t>Software Data Mining and Unsupervised Machine Learning</a:t>
            </a:r>
          </a:p>
          <a:p>
            <a:pPr algn="ctr"/>
            <a:r>
              <a:rPr lang="en-US" altLang="zh-CN" sz="2800" b="1" dirty="0">
                <a:solidFill>
                  <a:srgbClr val="A53010"/>
                </a:solidFill>
                <a:latin typeface="Arial Narrow" panose="020B0606020202030204" pitchFamily="34" charset="0"/>
              </a:rPr>
              <a:t> for System Re-Architecting</a:t>
            </a:r>
            <a:r>
              <a:rPr lang="en-US" sz="2800" b="1" dirty="0">
                <a:solidFill>
                  <a:srgbClr val="A53010"/>
                </a:solidFill>
                <a:latin typeface="Arial Narrow" panose="020B0606020202030204" pitchFamily="34" charset="0"/>
              </a:rPr>
              <a:t>            </a:t>
            </a:r>
            <a:endParaRPr lang="en-US" sz="3200" b="1" dirty="0">
              <a:solidFill>
                <a:srgbClr val="A53010"/>
              </a:solidFill>
              <a:latin typeface="Arial Narrow" panose="020B0606020202030204" pitchFamily="34" charset="0"/>
            </a:endParaRPr>
          </a:p>
        </p:txBody>
      </p:sp>
      <p:sp>
        <p:nvSpPr>
          <p:cNvPr id="2" name="文本框 1"/>
          <p:cNvSpPr txBox="1"/>
          <p:nvPr/>
        </p:nvSpPr>
        <p:spPr>
          <a:xfrm>
            <a:off x="9910293" y="3002008"/>
            <a:ext cx="1678899" cy="2308324"/>
          </a:xfrm>
          <a:prstGeom prst="rect">
            <a:avLst/>
          </a:prstGeom>
          <a:noFill/>
        </p:spPr>
        <p:txBody>
          <a:bodyPr wrap="square" rtlCol="0">
            <a:spAutoFit/>
          </a:bodyPr>
          <a:lstStyle/>
          <a:p>
            <a:r>
              <a:rPr lang="en-US" altLang="zh-CN" dirty="0"/>
              <a:t>In genetic engineering, we get gene structure from tissues and implant it  back to the tissues.</a:t>
            </a:r>
            <a:endParaRPr lang="zh-CN" altLang="en-US" dirty="0"/>
          </a:p>
        </p:txBody>
      </p:sp>
    </p:spTree>
    <p:extLst>
      <p:ext uri="{BB962C8B-B14F-4D97-AF65-F5344CB8AC3E}">
        <p14:creationId xmlns:p14="http://schemas.microsoft.com/office/powerpoint/2010/main" val="660331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31766" y="569446"/>
            <a:ext cx="8911687" cy="1076981"/>
          </a:xfrm>
        </p:spPr>
        <p:txBody>
          <a:bodyPr>
            <a:noAutofit/>
          </a:bodyPr>
          <a:lstStyle/>
          <a:p>
            <a:r>
              <a:rPr lang="en-US" altLang="zh-CN" b="1" dirty="0">
                <a:solidFill>
                  <a:srgbClr val="C00000"/>
                </a:solidFill>
                <a:effectLst>
                  <a:outerShdw blurRad="38100" dist="38100" dir="2700000" algn="tl">
                    <a:srgbClr val="000000">
                      <a:alpha val="43137"/>
                    </a:srgbClr>
                  </a:outerShdw>
                </a:effectLst>
                <a:latin typeface="Arial Narrow" panose="020B0606020202030204" pitchFamily="34" charset="0"/>
              </a:rPr>
              <a:t>The Three-Step Approach to </a:t>
            </a:r>
            <a:br>
              <a:rPr lang="en-US" altLang="zh-CN" b="1" dirty="0">
                <a:solidFill>
                  <a:srgbClr val="C00000"/>
                </a:solidFill>
                <a:effectLst>
                  <a:outerShdw blurRad="38100" dist="38100" dir="2700000" algn="tl">
                    <a:srgbClr val="000000">
                      <a:alpha val="43137"/>
                    </a:srgbClr>
                  </a:outerShdw>
                </a:effectLst>
                <a:latin typeface="Arial Narrow" panose="020B0606020202030204" pitchFamily="34" charset="0"/>
              </a:rPr>
            </a:br>
            <a:r>
              <a:rPr lang="en-US" altLang="zh-CN" b="1" dirty="0">
                <a:solidFill>
                  <a:srgbClr val="C00000"/>
                </a:solidFill>
                <a:effectLst>
                  <a:outerShdw blurRad="38100" dist="38100" dir="2700000" algn="tl">
                    <a:srgbClr val="000000">
                      <a:alpha val="43137"/>
                    </a:srgbClr>
                  </a:outerShdw>
                </a:effectLst>
                <a:latin typeface="Arial Narrow" panose="020B0606020202030204" pitchFamily="34" charset="0"/>
              </a:rPr>
              <a:t>System Complexity in General</a:t>
            </a:r>
            <a:endParaRPr lang="en-US" b="1" dirty="0">
              <a:solidFill>
                <a:srgbClr val="C00000"/>
              </a:solidFill>
              <a:effectLst>
                <a:outerShdw blurRad="38100" dist="38100" dir="2700000" algn="tl">
                  <a:srgbClr val="000000">
                    <a:alpha val="43137"/>
                  </a:srgbClr>
                </a:outerShdw>
              </a:effectLst>
              <a:latin typeface="Arial Narrow" panose="020B0606020202030204" pitchFamily="34" charset="0"/>
            </a:endParaRPr>
          </a:p>
        </p:txBody>
      </p:sp>
      <p:sp>
        <p:nvSpPr>
          <p:cNvPr id="3" name="灯片编号占位符 2"/>
          <p:cNvSpPr>
            <a:spLocks noGrp="1"/>
          </p:cNvSpPr>
          <p:nvPr>
            <p:ph type="sldNum" sz="quarter" idx="12"/>
          </p:nvPr>
        </p:nvSpPr>
        <p:spPr/>
        <p:txBody>
          <a:bodyPr/>
          <a:lstStyle/>
          <a:p>
            <a:fld id="{D57F1E4F-1CFF-5643-939E-217C01CDF565}" type="slidenum">
              <a:rPr lang="en-US" smtClean="0"/>
              <a:pPr/>
              <a:t>4</a:t>
            </a:fld>
            <a:endParaRPr lang="en-US" dirty="0"/>
          </a:p>
        </p:txBody>
      </p:sp>
      <p:sp>
        <p:nvSpPr>
          <p:cNvPr id="4" name="内容占位符 2"/>
          <p:cNvSpPr txBox="1">
            <a:spLocks/>
          </p:cNvSpPr>
          <p:nvPr/>
        </p:nvSpPr>
        <p:spPr>
          <a:xfrm>
            <a:off x="2331766" y="1916249"/>
            <a:ext cx="9076611" cy="4284776"/>
          </a:xfrm>
          <a:prstGeom prst="rect">
            <a:avLst/>
          </a:prstGeom>
          <a:ln>
            <a:noFill/>
          </a:ln>
        </p:spPr>
        <p:txBody>
          <a:bodyPr>
            <a:normAutofit fontScale="92500"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nSpc>
                <a:spcPct val="120000"/>
              </a:lnSpc>
              <a:spcBef>
                <a:spcPts val="0"/>
              </a:spcBef>
              <a:buBlip>
                <a:blip r:embed="rId3"/>
              </a:buBlip>
            </a:pPr>
            <a:r>
              <a:rPr lang="en-US" sz="2800" dirty="0">
                <a:latin typeface="Arial Narrow" panose="020B0606020202030204" pitchFamily="34" charset="0"/>
                <a:cs typeface="Arial" panose="020B0604020202020204" pitchFamily="34" charset="0"/>
              </a:rPr>
              <a:t>There are many large and complex </a:t>
            </a:r>
            <a:r>
              <a:rPr lang="en-US" sz="2800" dirty="0">
                <a:solidFill>
                  <a:srgbClr val="FF0000"/>
                </a:solidFill>
                <a:latin typeface="Arial Narrow" panose="020B0606020202030204" pitchFamily="34" charset="0"/>
                <a:cs typeface="Arial" panose="020B0604020202020204" pitchFamily="34" charset="0"/>
              </a:rPr>
              <a:t>legacy systems </a:t>
            </a:r>
            <a:r>
              <a:rPr lang="en-US" sz="2800" dirty="0">
                <a:latin typeface="Arial Narrow" panose="020B0606020202030204" pitchFamily="34" charset="0"/>
                <a:cs typeface="Arial" panose="020B0604020202020204" pitchFamily="34" charset="0"/>
              </a:rPr>
              <a:t>for reuse in development and maintenance.</a:t>
            </a:r>
            <a:endParaRPr lang="en-US" altLang="zh-CN" sz="2800" dirty="0">
              <a:latin typeface="Arial Narrow" panose="020B0606020202030204" pitchFamily="34" charset="0"/>
              <a:cs typeface="Arial" panose="020B0604020202020204" pitchFamily="34" charset="0"/>
            </a:endParaRPr>
          </a:p>
          <a:p>
            <a:pPr>
              <a:lnSpc>
                <a:spcPct val="120000"/>
              </a:lnSpc>
              <a:spcBef>
                <a:spcPts val="0"/>
              </a:spcBef>
              <a:buBlip>
                <a:blip r:embed="rId3"/>
              </a:buBlip>
            </a:pPr>
            <a:r>
              <a:rPr lang="en-US" altLang="zh-CN" sz="2800" dirty="0">
                <a:latin typeface="Arial Narrow" panose="020B0606020202030204" pitchFamily="34" charset="0"/>
                <a:cs typeface="Arial" panose="020B0604020202020204" pitchFamily="34" charset="0"/>
              </a:rPr>
              <a:t>The systems </a:t>
            </a:r>
            <a:r>
              <a:rPr lang="en-US" altLang="zh-CN" sz="2800" dirty="0">
                <a:solidFill>
                  <a:srgbClr val="FF0000"/>
                </a:solidFill>
                <a:latin typeface="Arial Narrow" panose="020B0606020202030204" pitchFamily="34" charset="0"/>
                <a:cs typeface="Arial" panose="020B0604020202020204" pitchFamily="34" charset="0"/>
              </a:rPr>
              <a:t>dealing with big data </a:t>
            </a:r>
            <a:r>
              <a:rPr lang="en-US" altLang="zh-CN" sz="2800" dirty="0">
                <a:latin typeface="Arial Narrow" panose="020B0606020202030204" pitchFamily="34" charset="0"/>
                <a:cs typeface="Arial" panose="020B0604020202020204" pitchFamily="34" charset="0"/>
              </a:rPr>
              <a:t>may have additional complexity.</a:t>
            </a:r>
          </a:p>
          <a:p>
            <a:pPr>
              <a:lnSpc>
                <a:spcPct val="120000"/>
              </a:lnSpc>
              <a:spcBef>
                <a:spcPts val="0"/>
              </a:spcBef>
              <a:buBlip>
                <a:blip r:embed="rId3"/>
              </a:buBlip>
            </a:pPr>
            <a:r>
              <a:rPr lang="en-US" altLang="zh-CN" sz="2800" dirty="0">
                <a:latin typeface="Arial Narrow" panose="020B0606020202030204" pitchFamily="34" charset="0"/>
                <a:cs typeface="Arial" panose="020B0604020202020204" pitchFamily="34" charset="0"/>
              </a:rPr>
              <a:t>The </a:t>
            </a:r>
            <a:r>
              <a:rPr lang="en-US" altLang="zh-CN" sz="2800" dirty="0">
                <a:solidFill>
                  <a:srgbClr val="FF0000"/>
                </a:solidFill>
                <a:latin typeface="Arial Narrow" panose="020B0606020202030204" pitchFamily="34" charset="0"/>
                <a:cs typeface="Arial" panose="020B0604020202020204" pitchFamily="34" charset="0"/>
              </a:rPr>
              <a:t>system's system </a:t>
            </a:r>
            <a:r>
              <a:rPr lang="en-US" altLang="zh-CN" sz="2800" dirty="0">
                <a:latin typeface="Arial Narrow" panose="020B0606020202030204" pitchFamily="34" charset="0"/>
                <a:cs typeface="Arial" panose="020B0604020202020204" pitchFamily="34" charset="0"/>
              </a:rPr>
              <a:t>in internet may be very large and complex.</a:t>
            </a:r>
            <a:endParaRPr lang="en-US" altLang="zh-CN" sz="1200" dirty="0">
              <a:latin typeface="Arial Narrow" panose="020B0606020202030204" pitchFamily="34" charset="0"/>
              <a:cs typeface="Arial" panose="020B0604020202020204" pitchFamily="34" charset="0"/>
            </a:endParaRPr>
          </a:p>
          <a:p>
            <a:pPr>
              <a:lnSpc>
                <a:spcPct val="120000"/>
              </a:lnSpc>
              <a:spcBef>
                <a:spcPts val="0"/>
              </a:spcBef>
              <a:buBlip>
                <a:blip r:embed="rId3"/>
              </a:buBlip>
            </a:pPr>
            <a:r>
              <a:rPr lang="en-US" altLang="zh-CN" sz="2800" dirty="0">
                <a:latin typeface="Arial Narrow" panose="020B0606020202030204" pitchFamily="34" charset="0"/>
                <a:cs typeface="Arial" panose="020B0604020202020204" pitchFamily="34" charset="0"/>
              </a:rPr>
              <a:t>Emerging internet complexity is increased enormously.</a:t>
            </a:r>
          </a:p>
          <a:p>
            <a:pPr lvl="1">
              <a:lnSpc>
                <a:spcPct val="120000"/>
              </a:lnSpc>
              <a:spcBef>
                <a:spcPts val="0"/>
              </a:spcBef>
              <a:buBlip>
                <a:blip r:embed="rId4"/>
              </a:buBlip>
            </a:pPr>
            <a:r>
              <a:rPr lang="en-US" altLang="zh-CN" sz="2000" dirty="0">
                <a:solidFill>
                  <a:srgbClr val="C00000"/>
                </a:solidFill>
                <a:latin typeface="Arial" panose="020B0604020202020204" pitchFamily="34" charset="0"/>
                <a:cs typeface="Arial" panose="020B0604020202020204" pitchFamily="34" charset="0"/>
              </a:rPr>
              <a:t>Internet: </a:t>
            </a:r>
            <a:r>
              <a:rPr lang="en-US" altLang="zh-CN" sz="2000" dirty="0">
                <a:latin typeface="Arial" panose="020B0604020202020204" pitchFamily="34" charset="0"/>
                <a:cs typeface="Arial" panose="020B0604020202020204" pitchFamily="34" charset="0"/>
              </a:rPr>
              <a:t>Connecting all the PCs</a:t>
            </a:r>
          </a:p>
          <a:p>
            <a:pPr lvl="1">
              <a:lnSpc>
                <a:spcPct val="120000"/>
              </a:lnSpc>
              <a:spcBef>
                <a:spcPts val="0"/>
              </a:spcBef>
              <a:buBlip>
                <a:blip r:embed="rId4"/>
              </a:buBlip>
            </a:pPr>
            <a:r>
              <a:rPr lang="en-US" altLang="zh-CN" sz="2000" dirty="0">
                <a:solidFill>
                  <a:srgbClr val="C00000"/>
                </a:solidFill>
                <a:latin typeface="Arial" panose="020B0604020202020204" pitchFamily="34" charset="0"/>
                <a:cs typeface="Arial" panose="020B0604020202020204" pitchFamily="34" charset="0"/>
              </a:rPr>
              <a:t>Mobile Internet: </a:t>
            </a:r>
            <a:r>
              <a:rPr lang="en-US" altLang="zh-CN" sz="2000" dirty="0">
                <a:latin typeface="Arial" panose="020B0604020202020204" pitchFamily="34" charset="0"/>
                <a:cs typeface="Arial" panose="020B0604020202020204" pitchFamily="34" charset="0"/>
              </a:rPr>
              <a:t>Connecting all the people</a:t>
            </a:r>
          </a:p>
          <a:p>
            <a:pPr lvl="1">
              <a:lnSpc>
                <a:spcPct val="120000"/>
              </a:lnSpc>
              <a:spcBef>
                <a:spcPts val="0"/>
              </a:spcBef>
              <a:buBlip>
                <a:blip r:embed="rId4"/>
              </a:buBlip>
            </a:pPr>
            <a:r>
              <a:rPr lang="en-US" altLang="zh-CN" sz="2000" dirty="0">
                <a:solidFill>
                  <a:srgbClr val="C00000"/>
                </a:solidFill>
                <a:latin typeface="Arial" panose="020B0604020202020204" pitchFamily="34" charset="0"/>
                <a:cs typeface="Arial" panose="020B0604020202020204" pitchFamily="34" charset="0"/>
              </a:rPr>
              <a:t>Internet of things</a:t>
            </a:r>
            <a:r>
              <a:rPr lang="zh-CN" altLang="en-US" sz="2000" dirty="0">
                <a:latin typeface="Arial" panose="020B0604020202020204" pitchFamily="34" charset="0"/>
                <a:cs typeface="Arial" panose="020B0604020202020204" pitchFamily="34" charset="0"/>
              </a:rPr>
              <a:t>：</a:t>
            </a:r>
            <a:r>
              <a:rPr lang="en-US" altLang="zh-CN" sz="2000" dirty="0">
                <a:latin typeface="Arial" panose="020B0604020202020204" pitchFamily="34" charset="0"/>
                <a:cs typeface="Arial" panose="020B0604020202020204" pitchFamily="34" charset="0"/>
              </a:rPr>
              <a:t>Connecting everything</a:t>
            </a:r>
          </a:p>
          <a:p>
            <a:pPr>
              <a:lnSpc>
                <a:spcPct val="120000"/>
              </a:lnSpc>
              <a:spcBef>
                <a:spcPts val="0"/>
              </a:spcBef>
              <a:buBlip>
                <a:blip r:embed="rId3"/>
              </a:buBlip>
            </a:pPr>
            <a:r>
              <a:rPr lang="en-US" sz="2800" dirty="0">
                <a:latin typeface="Arial Narrow" panose="020B0606020202030204" pitchFamily="34" charset="0"/>
                <a:cs typeface="Arial" panose="020B0604020202020204" pitchFamily="34" charset="0"/>
              </a:rPr>
              <a:t>Internet, the </a:t>
            </a:r>
            <a:r>
              <a:rPr lang="en-US" sz="2800" u="sng" dirty="0">
                <a:solidFill>
                  <a:srgbClr val="C00000"/>
                </a:solidFill>
                <a:latin typeface="Arial Narrow" panose="020B0606020202030204" pitchFamily="34" charset="0"/>
                <a:cs typeface="Arial" panose="020B0604020202020204" pitchFamily="34" charset="0"/>
              </a:rPr>
              <a:t>large &amp; complex system </a:t>
            </a:r>
            <a:r>
              <a:rPr lang="en-US" sz="2800" dirty="0">
                <a:latin typeface="Arial Narrow" panose="020B0606020202030204" pitchFamily="34" charset="0"/>
                <a:cs typeface="Arial" panose="020B0604020202020204" pitchFamily="34" charset="0"/>
              </a:rPr>
              <a:t>which is continuously used, developed and maintained globally. </a:t>
            </a:r>
          </a:p>
          <a:p>
            <a:pPr marL="0" indent="0">
              <a:spcBef>
                <a:spcPts val="0"/>
              </a:spcBef>
              <a:buNone/>
            </a:pPr>
            <a:endParaRPr lang="en-US" sz="1600" dirty="0"/>
          </a:p>
        </p:txBody>
      </p:sp>
    </p:spTree>
    <p:extLst>
      <p:ext uri="{BB962C8B-B14F-4D97-AF65-F5344CB8AC3E}">
        <p14:creationId xmlns:p14="http://schemas.microsoft.com/office/powerpoint/2010/main" val="3490675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1455799" y="1384393"/>
            <a:ext cx="8911687" cy="1016003"/>
          </a:xfrm>
          <a:prstGeom prst="rect">
            <a:avLst/>
          </a:prstGeom>
        </p:spPr>
        <p:txBody>
          <a:bodyPr>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ltLang="zh-CN" sz="4400" spc="-150" dirty="0">
                <a:solidFill>
                  <a:srgbClr val="C00000"/>
                </a:solidFill>
                <a:latin typeface="Arial" panose="020B0604020202020204" pitchFamily="34" charset="0"/>
                <a:cs typeface="Arial" panose="020B0604020202020204" pitchFamily="34" charset="0"/>
              </a:rPr>
              <a:t>The basic concepts to be discussed</a:t>
            </a:r>
            <a:br>
              <a:rPr lang="en-US" sz="4400" spc="-150" dirty="0">
                <a:solidFill>
                  <a:srgbClr val="C00000"/>
                </a:solidFill>
                <a:latin typeface="Arial" panose="020B0604020202020204" pitchFamily="34" charset="0"/>
                <a:cs typeface="Arial" panose="020B0604020202020204" pitchFamily="34" charset="0"/>
              </a:rPr>
            </a:br>
            <a:endParaRPr lang="en-US" sz="4400" spc="-150" dirty="0">
              <a:solidFill>
                <a:srgbClr val="C00000"/>
              </a:solidFill>
              <a:latin typeface="Arial" panose="020B0604020202020204" pitchFamily="34" charset="0"/>
              <a:cs typeface="Arial" panose="020B0604020202020204" pitchFamily="34" charset="0"/>
            </a:endParaRPr>
          </a:p>
        </p:txBody>
      </p:sp>
      <p:sp>
        <p:nvSpPr>
          <p:cNvPr id="3" name="内容占位符 11"/>
          <p:cNvSpPr txBox="1">
            <a:spLocks/>
          </p:cNvSpPr>
          <p:nvPr/>
        </p:nvSpPr>
        <p:spPr>
          <a:xfrm>
            <a:off x="2415904" y="2877039"/>
            <a:ext cx="7455447" cy="2070052"/>
          </a:xfrm>
          <a:prstGeom prst="rect">
            <a:avLst/>
          </a:prstGeom>
          <a:ln>
            <a:noFill/>
          </a:ln>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spcBef>
                <a:spcPts val="1800"/>
              </a:spcBef>
              <a:buClrTx/>
              <a:buFont typeface="Wingdings 3" charset="2"/>
              <a:buBlip>
                <a:blip r:embed="rId3"/>
              </a:buBlip>
            </a:pPr>
            <a:r>
              <a:rPr lang="en-US" altLang="zh-CN" sz="3200" dirty="0">
                <a:solidFill>
                  <a:schemeClr val="tx1"/>
                </a:solidFill>
                <a:effectLst>
                  <a:outerShdw blurRad="38100" dist="38100" dir="2700000" algn="tl">
                    <a:srgbClr val="000000">
                      <a:alpha val="43137"/>
                    </a:srgbClr>
                  </a:outerShdw>
                </a:effectLst>
              </a:rPr>
              <a:t> What is Software Architecture?</a:t>
            </a:r>
          </a:p>
          <a:p>
            <a:pPr marL="0" indent="0">
              <a:spcBef>
                <a:spcPts val="1800"/>
              </a:spcBef>
              <a:buClrTx/>
              <a:buFont typeface="Wingdings 3" charset="2"/>
              <a:buBlip>
                <a:blip r:embed="rId3"/>
              </a:buBlip>
            </a:pPr>
            <a:r>
              <a:rPr lang="en-US" altLang="zh-CN" sz="3200" dirty="0">
                <a:solidFill>
                  <a:schemeClr val="tx1"/>
                </a:solidFill>
                <a:effectLst>
                  <a:outerShdw blurRad="38100" dist="38100" dir="2700000" algn="tl">
                    <a:srgbClr val="000000">
                      <a:alpha val="43137"/>
                    </a:srgbClr>
                  </a:outerShdw>
                </a:effectLst>
              </a:rPr>
              <a:t> What is Software System?</a:t>
            </a:r>
          </a:p>
          <a:p>
            <a:pPr marL="0" indent="0">
              <a:spcBef>
                <a:spcPts val="1800"/>
              </a:spcBef>
              <a:buClrTx/>
              <a:buFont typeface="Wingdings 3" charset="2"/>
              <a:buBlip>
                <a:blip r:embed="rId3"/>
              </a:buBlip>
            </a:pPr>
            <a:r>
              <a:rPr lang="en-US" altLang="zh-CN" sz="3200" dirty="0">
                <a:solidFill>
                  <a:schemeClr val="tx1"/>
                </a:solidFill>
                <a:effectLst>
                  <a:outerShdw blurRad="38100" dist="38100" dir="2700000" algn="tl">
                    <a:srgbClr val="000000">
                      <a:alpha val="43137"/>
                    </a:srgbClr>
                  </a:outerShdw>
                </a:effectLst>
              </a:rPr>
              <a:t> What is Software Re-Architecting?</a:t>
            </a:r>
          </a:p>
          <a:p>
            <a:endParaRPr lang="en-US" dirty="0">
              <a:solidFill>
                <a:schemeClr val="tx1"/>
              </a:solidFill>
            </a:endParaRPr>
          </a:p>
        </p:txBody>
      </p:sp>
    </p:spTree>
    <p:extLst>
      <p:ext uri="{BB962C8B-B14F-4D97-AF65-F5344CB8AC3E}">
        <p14:creationId xmlns:p14="http://schemas.microsoft.com/office/powerpoint/2010/main" val="904361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2589212" y="5344877"/>
            <a:ext cx="7039027" cy="830997"/>
          </a:xfrm>
          <a:prstGeom prst="rect">
            <a:avLst/>
          </a:prstGeom>
        </p:spPr>
        <p:txBody>
          <a:bodyPr wrap="square">
            <a:spAutoFit/>
          </a:bodyPr>
          <a:lstStyle/>
          <a:p>
            <a:pPr marL="342900" lvl="0" indent="-342900">
              <a:spcBef>
                <a:spcPts val="1200"/>
              </a:spcBef>
              <a:spcAft>
                <a:spcPts val="600"/>
              </a:spcAft>
              <a:buFont typeface="Symbol" panose="05050102010706020507" pitchFamily="18" charset="2"/>
              <a:buBlip>
                <a:blip r:embed="rId2"/>
              </a:buBlip>
            </a:pPr>
            <a:r>
              <a:rPr lang="en-US" altLang="zh-CN" sz="2400" dirty="0">
                <a:latin typeface="Arial Narrow" panose="020B0606020202030204" pitchFamily="34" charset="0"/>
                <a:ea typeface="Times New Roman" panose="02020603050405020304" pitchFamily="18" charset="0"/>
              </a:rPr>
              <a:t>Which type of the architectures is useful to deal with system complexity?</a:t>
            </a:r>
            <a:endParaRPr lang="zh-CN" altLang="zh-CN" sz="2400" dirty="0">
              <a:latin typeface="Arial Narrow" panose="020B0606020202030204" pitchFamily="34" charset="0"/>
              <a:ea typeface="Times New Roman" panose="02020603050405020304" pitchFamily="18" charset="0"/>
            </a:endParaRPr>
          </a:p>
        </p:txBody>
      </p:sp>
      <p:sp>
        <p:nvSpPr>
          <p:cNvPr id="17" name="矩形 16"/>
          <p:cNvSpPr/>
          <p:nvPr/>
        </p:nvSpPr>
        <p:spPr>
          <a:xfrm>
            <a:off x="1726014" y="1223061"/>
            <a:ext cx="6692221" cy="830997"/>
          </a:xfrm>
          <a:prstGeom prst="rect">
            <a:avLst/>
          </a:prstGeom>
        </p:spPr>
        <p:txBody>
          <a:bodyPr wrap="square">
            <a:spAutoFit/>
          </a:bodyPr>
          <a:lstStyle/>
          <a:p>
            <a:pPr marL="342900" lvl="0" indent="-342900">
              <a:spcBef>
                <a:spcPts val="1200"/>
              </a:spcBef>
              <a:spcAft>
                <a:spcPts val="600"/>
              </a:spcAft>
              <a:buFont typeface="Symbol" panose="05050102010706020507" pitchFamily="18" charset="2"/>
              <a:buBlip>
                <a:blip r:embed="rId2"/>
              </a:buBlip>
            </a:pPr>
            <a:r>
              <a:rPr lang="en-US" altLang="zh-CN" sz="2400" dirty="0">
                <a:latin typeface="Arial Narrow" panose="020B0606020202030204" pitchFamily="34" charset="0"/>
                <a:ea typeface="Times New Roman" panose="02020603050405020304" pitchFamily="18" charset="0"/>
              </a:rPr>
              <a:t>For the collection of definition, which one do you agree upon? </a:t>
            </a:r>
            <a:endParaRPr lang="zh-CN" altLang="zh-CN" sz="2400" dirty="0">
              <a:latin typeface="Arial Narrow" panose="020B0606020202030204" pitchFamily="34" charset="0"/>
              <a:ea typeface="Times New Roman" panose="02020603050405020304" pitchFamily="18" charset="0"/>
            </a:endParaRPr>
          </a:p>
        </p:txBody>
      </p:sp>
      <p:sp>
        <p:nvSpPr>
          <p:cNvPr id="18" name="矩形 17"/>
          <p:cNvSpPr/>
          <p:nvPr/>
        </p:nvSpPr>
        <p:spPr>
          <a:xfrm>
            <a:off x="2589212" y="2011994"/>
            <a:ext cx="7204216" cy="461665"/>
          </a:xfrm>
          <a:prstGeom prst="rect">
            <a:avLst/>
          </a:prstGeom>
        </p:spPr>
        <p:txBody>
          <a:bodyPr wrap="none">
            <a:spAutoFit/>
          </a:bodyPr>
          <a:lstStyle/>
          <a:p>
            <a:pPr marL="342900" lvl="0" indent="-342900">
              <a:spcBef>
                <a:spcPts val="1200"/>
              </a:spcBef>
              <a:spcAft>
                <a:spcPts val="600"/>
              </a:spcAft>
              <a:buFont typeface="Symbol" panose="05050102010706020507" pitchFamily="18" charset="2"/>
              <a:buBlip>
                <a:blip r:embed="rId2"/>
              </a:buBlip>
            </a:pPr>
            <a:r>
              <a:rPr lang="en-US" altLang="zh-CN" sz="2400" dirty="0">
                <a:latin typeface="Arial Narrow" panose="020B0606020202030204" pitchFamily="34" charset="0"/>
                <a:ea typeface="Times New Roman" panose="02020603050405020304" pitchFamily="18" charset="0"/>
              </a:rPr>
              <a:t>Should a software architecture a </a:t>
            </a:r>
            <a:r>
              <a:rPr lang="en-US" altLang="zh-CN" sz="2400" dirty="0">
                <a:solidFill>
                  <a:srgbClr val="C00000"/>
                </a:solidFill>
                <a:latin typeface="Arial Narrow" panose="020B0606020202030204" pitchFamily="34" charset="0"/>
                <a:ea typeface="Times New Roman" panose="02020603050405020304" pitchFamily="18" charset="0"/>
              </a:rPr>
              <a:t>fuzzy</a:t>
            </a:r>
            <a:r>
              <a:rPr lang="en-US" altLang="zh-CN" sz="2400" dirty="0">
                <a:latin typeface="Arial Narrow" panose="020B0606020202030204" pitchFamily="34" charset="0"/>
                <a:ea typeface="Times New Roman" panose="02020603050405020304" pitchFamily="18" charset="0"/>
              </a:rPr>
              <a:t> or </a:t>
            </a:r>
            <a:r>
              <a:rPr lang="en-US" altLang="zh-CN" sz="2400" dirty="0">
                <a:solidFill>
                  <a:srgbClr val="C00000"/>
                </a:solidFill>
                <a:latin typeface="Arial Narrow" panose="020B0606020202030204" pitchFamily="34" charset="0"/>
                <a:ea typeface="Times New Roman" panose="02020603050405020304" pitchFamily="18" charset="0"/>
              </a:rPr>
              <a:t>concrete</a:t>
            </a:r>
            <a:r>
              <a:rPr lang="en-US" altLang="zh-CN" sz="2400" dirty="0">
                <a:latin typeface="Arial Narrow" panose="020B0606020202030204" pitchFamily="34" charset="0"/>
                <a:ea typeface="Times New Roman" panose="02020603050405020304" pitchFamily="18" charset="0"/>
              </a:rPr>
              <a:t> artifact? </a:t>
            </a:r>
            <a:endParaRPr lang="zh-CN" altLang="zh-CN" sz="2400" dirty="0">
              <a:latin typeface="Arial Narrow" panose="020B0606020202030204" pitchFamily="34" charset="0"/>
              <a:ea typeface="Times New Roman" panose="02020603050405020304" pitchFamily="18" charset="0"/>
            </a:endParaRPr>
          </a:p>
        </p:txBody>
      </p:sp>
      <p:sp>
        <p:nvSpPr>
          <p:cNvPr id="19" name="矩形 18"/>
          <p:cNvSpPr/>
          <p:nvPr/>
        </p:nvSpPr>
        <p:spPr>
          <a:xfrm>
            <a:off x="2589212" y="2518876"/>
            <a:ext cx="7763116" cy="830997"/>
          </a:xfrm>
          <a:prstGeom prst="rect">
            <a:avLst/>
          </a:prstGeom>
        </p:spPr>
        <p:txBody>
          <a:bodyPr wrap="square">
            <a:spAutoFit/>
          </a:bodyPr>
          <a:lstStyle/>
          <a:p>
            <a:pPr marL="342900" lvl="0" indent="-342900">
              <a:spcBef>
                <a:spcPts val="1200"/>
              </a:spcBef>
              <a:spcAft>
                <a:spcPts val="600"/>
              </a:spcAft>
              <a:buFont typeface="Symbol" panose="05050102010706020507" pitchFamily="18" charset="2"/>
              <a:buBlip>
                <a:blip r:embed="rId2"/>
              </a:buBlip>
            </a:pPr>
            <a:r>
              <a:rPr lang="en-US" altLang="zh-CN" sz="2400" dirty="0">
                <a:latin typeface="Arial Narrow" panose="020B0606020202030204" pitchFamily="34" charset="0"/>
                <a:ea typeface="Times New Roman" panose="02020603050405020304" pitchFamily="18" charset="0"/>
              </a:rPr>
              <a:t>If architecture is an </a:t>
            </a:r>
            <a:r>
              <a:rPr lang="en-US" altLang="zh-CN" sz="2400" dirty="0">
                <a:solidFill>
                  <a:srgbClr val="C00000"/>
                </a:solidFill>
                <a:latin typeface="Arial Narrow" panose="020B0606020202030204" pitchFamily="34" charset="0"/>
                <a:ea typeface="Times New Roman" panose="02020603050405020304" pitchFamily="18" charset="0"/>
              </a:rPr>
              <a:t>abstraction</a:t>
            </a:r>
            <a:r>
              <a:rPr lang="en-US" altLang="zh-CN" sz="2400" dirty="0">
                <a:latin typeface="Arial Narrow" panose="020B0606020202030204" pitchFamily="34" charset="0"/>
                <a:ea typeface="Times New Roman" panose="02020603050405020304" pitchFamily="18" charset="0"/>
              </a:rPr>
              <a:t> of a system, what is the proper </a:t>
            </a:r>
            <a:r>
              <a:rPr lang="en-US" altLang="zh-CN" sz="2400" dirty="0">
                <a:solidFill>
                  <a:srgbClr val="C00000"/>
                </a:solidFill>
                <a:latin typeface="Arial Narrow" panose="020B0606020202030204" pitchFamily="34" charset="0"/>
                <a:ea typeface="Times New Roman" panose="02020603050405020304" pitchFamily="18" charset="0"/>
              </a:rPr>
              <a:t>degree </a:t>
            </a:r>
            <a:r>
              <a:rPr lang="en-US" altLang="zh-CN" sz="2400" dirty="0">
                <a:latin typeface="Arial Narrow" panose="020B0606020202030204" pitchFamily="34" charset="0"/>
                <a:ea typeface="Times New Roman" panose="02020603050405020304" pitchFamily="18" charset="0"/>
              </a:rPr>
              <a:t>of the abstraction?</a:t>
            </a:r>
            <a:endParaRPr lang="zh-CN" altLang="zh-CN" sz="2400" dirty="0">
              <a:latin typeface="Arial Narrow" panose="020B0606020202030204" pitchFamily="34" charset="0"/>
              <a:ea typeface="Times New Roman" panose="02020603050405020304" pitchFamily="18" charset="0"/>
            </a:endParaRPr>
          </a:p>
        </p:txBody>
      </p:sp>
      <p:sp>
        <p:nvSpPr>
          <p:cNvPr id="20" name="矩形 19"/>
          <p:cNvSpPr/>
          <p:nvPr/>
        </p:nvSpPr>
        <p:spPr>
          <a:xfrm>
            <a:off x="1726395" y="3535454"/>
            <a:ext cx="9276385" cy="1200329"/>
          </a:xfrm>
          <a:prstGeom prst="rect">
            <a:avLst/>
          </a:prstGeom>
        </p:spPr>
        <p:txBody>
          <a:bodyPr wrap="square">
            <a:spAutoFit/>
          </a:bodyPr>
          <a:lstStyle/>
          <a:p>
            <a:pPr marL="342900" lvl="0" indent="-342900">
              <a:spcBef>
                <a:spcPts val="1200"/>
              </a:spcBef>
              <a:spcAft>
                <a:spcPts val="600"/>
              </a:spcAft>
              <a:buFont typeface="Symbol" panose="05050102010706020507" pitchFamily="18" charset="2"/>
              <a:buBlip>
                <a:blip r:embed="rId2"/>
              </a:buBlip>
            </a:pPr>
            <a:r>
              <a:rPr lang="en-US" altLang="zh-CN" sz="2400" dirty="0">
                <a:latin typeface="Arial Narrow" panose="020B0606020202030204" pitchFamily="34" charset="0"/>
                <a:ea typeface="Times New Roman" panose="02020603050405020304" pitchFamily="18" charset="0"/>
              </a:rPr>
              <a:t>If software architecture have different styles, for example</a:t>
            </a:r>
            <a:r>
              <a:rPr lang="en-US" altLang="zh-CN" sz="2400" i="1" dirty="0">
                <a:solidFill>
                  <a:srgbClr val="C00000"/>
                </a:solidFill>
                <a:latin typeface="Arial Narrow" panose="020B0606020202030204" pitchFamily="34" charset="0"/>
                <a:ea typeface="Times New Roman" panose="02020603050405020304" pitchFamily="18" charset="0"/>
              </a:rPr>
              <a:t>, function-oriented architecture, object-oriented architecture </a:t>
            </a:r>
            <a:r>
              <a:rPr lang="en-US" altLang="zh-CN" sz="2400" dirty="0">
                <a:latin typeface="Arial Narrow" panose="020B0606020202030204" pitchFamily="34" charset="0"/>
                <a:ea typeface="Times New Roman" panose="02020603050405020304" pitchFamily="18" charset="0"/>
              </a:rPr>
              <a:t>and </a:t>
            </a:r>
            <a:r>
              <a:rPr lang="en-US" altLang="zh-CN" sz="2400" i="1" dirty="0">
                <a:solidFill>
                  <a:srgbClr val="C00000"/>
                </a:solidFill>
                <a:latin typeface="Arial Narrow" panose="020B0606020202030204" pitchFamily="34" charset="0"/>
                <a:ea typeface="Times New Roman" panose="02020603050405020304" pitchFamily="18" charset="0"/>
              </a:rPr>
              <a:t>service-oriented architecture</a:t>
            </a:r>
            <a:r>
              <a:rPr lang="en-US" altLang="zh-CN" sz="2400" dirty="0">
                <a:latin typeface="Arial Narrow" panose="020B0606020202030204" pitchFamily="34" charset="0"/>
                <a:ea typeface="Times New Roman" panose="02020603050405020304" pitchFamily="18" charset="0"/>
              </a:rPr>
              <a:t>, what are the </a:t>
            </a:r>
            <a:r>
              <a:rPr lang="en-US" altLang="zh-CN" sz="2400" dirty="0">
                <a:solidFill>
                  <a:srgbClr val="C00000"/>
                </a:solidFill>
                <a:latin typeface="Arial Narrow" panose="020B0606020202030204" pitchFamily="34" charset="0"/>
                <a:ea typeface="Times New Roman" panose="02020603050405020304" pitchFamily="18" charset="0"/>
              </a:rPr>
              <a:t>features of the styles</a:t>
            </a:r>
            <a:r>
              <a:rPr lang="en-US" altLang="zh-CN" sz="2400" dirty="0">
                <a:latin typeface="Arial Narrow" panose="020B0606020202030204" pitchFamily="34" charset="0"/>
                <a:ea typeface="Times New Roman" panose="02020603050405020304" pitchFamily="18" charset="0"/>
              </a:rPr>
              <a:t>?  </a:t>
            </a:r>
            <a:endParaRPr lang="zh-CN" altLang="zh-CN" sz="2400" dirty="0">
              <a:latin typeface="Arial Narrow" panose="020B0606020202030204" pitchFamily="34" charset="0"/>
              <a:ea typeface="Times New Roman" panose="02020603050405020304" pitchFamily="18" charset="0"/>
            </a:endParaRPr>
          </a:p>
        </p:txBody>
      </p:sp>
      <p:sp>
        <p:nvSpPr>
          <p:cNvPr id="21" name="矩形 20"/>
          <p:cNvSpPr/>
          <p:nvPr/>
        </p:nvSpPr>
        <p:spPr>
          <a:xfrm>
            <a:off x="2596543" y="4795743"/>
            <a:ext cx="5926622" cy="461665"/>
          </a:xfrm>
          <a:prstGeom prst="rect">
            <a:avLst/>
          </a:prstGeom>
        </p:spPr>
        <p:txBody>
          <a:bodyPr wrap="none">
            <a:spAutoFit/>
          </a:bodyPr>
          <a:lstStyle/>
          <a:p>
            <a:pPr marL="342900" lvl="0" indent="-342900">
              <a:spcBef>
                <a:spcPts val="1200"/>
              </a:spcBef>
              <a:spcAft>
                <a:spcPts val="600"/>
              </a:spcAft>
              <a:buFont typeface="Symbol" panose="05050102010706020507" pitchFamily="18" charset="2"/>
              <a:buBlip>
                <a:blip r:embed="rId2"/>
              </a:buBlip>
            </a:pPr>
            <a:r>
              <a:rPr lang="en-US" altLang="zh-CN" sz="2400" dirty="0">
                <a:latin typeface="Arial Narrow" panose="020B0606020202030204" pitchFamily="34" charset="0"/>
                <a:ea typeface="Times New Roman" panose="02020603050405020304" pitchFamily="18" charset="0"/>
              </a:rPr>
              <a:t>What are the </a:t>
            </a:r>
            <a:r>
              <a:rPr lang="en-US" altLang="zh-CN" sz="2400" dirty="0">
                <a:solidFill>
                  <a:srgbClr val="C00000"/>
                </a:solidFill>
                <a:latin typeface="Arial Narrow" panose="020B0606020202030204" pitchFamily="34" charset="0"/>
                <a:ea typeface="Times New Roman" panose="02020603050405020304" pitchFamily="18" charset="0"/>
              </a:rPr>
              <a:t>relationships</a:t>
            </a:r>
            <a:r>
              <a:rPr lang="en-US" altLang="zh-CN" sz="2400" dirty="0">
                <a:latin typeface="Arial Narrow" panose="020B0606020202030204" pitchFamily="34" charset="0"/>
                <a:ea typeface="Times New Roman" panose="02020603050405020304" pitchFamily="18" charset="0"/>
              </a:rPr>
              <a:t> between the styles?  </a:t>
            </a:r>
            <a:endParaRPr lang="zh-CN" altLang="zh-CN" sz="2400" dirty="0">
              <a:latin typeface="Arial Narrow" panose="020B0606020202030204" pitchFamily="34" charset="0"/>
              <a:ea typeface="Times New Roman" panose="02020603050405020304" pitchFamily="18" charset="0"/>
            </a:endParaRPr>
          </a:p>
        </p:txBody>
      </p:sp>
      <p:sp>
        <p:nvSpPr>
          <p:cNvPr id="22" name="文本框 21"/>
          <p:cNvSpPr txBox="1"/>
          <p:nvPr/>
        </p:nvSpPr>
        <p:spPr>
          <a:xfrm>
            <a:off x="1333376" y="392825"/>
            <a:ext cx="6168676" cy="646331"/>
          </a:xfrm>
          <a:prstGeom prst="rect">
            <a:avLst/>
          </a:prstGeom>
          <a:noFill/>
        </p:spPr>
        <p:txBody>
          <a:bodyPr wrap="none" rtlCol="0">
            <a:spAutoFit/>
          </a:bodyPr>
          <a:lstStyle/>
          <a:p>
            <a:r>
              <a:rPr lang="en-US" altLang="zh-CN" sz="3600" dirty="0">
                <a:solidFill>
                  <a:srgbClr val="C00000"/>
                </a:solidFill>
              </a:rPr>
              <a:t>About System Architecture</a:t>
            </a:r>
            <a:endParaRPr lang="zh-CN" altLang="en-US" sz="3600" dirty="0">
              <a:solidFill>
                <a:srgbClr val="C00000"/>
              </a:solidFill>
            </a:endParaRPr>
          </a:p>
        </p:txBody>
      </p:sp>
    </p:spTree>
    <p:extLst>
      <p:ext uri="{BB962C8B-B14F-4D97-AF65-F5344CB8AC3E}">
        <p14:creationId xmlns:p14="http://schemas.microsoft.com/office/powerpoint/2010/main" val="2890835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2367836" y="713214"/>
            <a:ext cx="8911687" cy="806351"/>
          </a:xfrm>
          <a:prstGeom prst="rect">
            <a:avLst/>
          </a:prstGeom>
        </p:spPr>
        <p:txBody>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u="sng" dirty="0">
                <a:solidFill>
                  <a:srgbClr val="C00000"/>
                </a:solidFill>
                <a:effectLst>
                  <a:outerShdw blurRad="38100" dist="38100" dir="2700000" algn="tl">
                    <a:srgbClr val="000000">
                      <a:alpha val="43137"/>
                    </a:srgbClr>
                  </a:outerShdw>
                </a:effectLst>
              </a:rPr>
              <a:t>Properties of Software Architecture</a:t>
            </a:r>
          </a:p>
        </p:txBody>
      </p:sp>
      <p:sp>
        <p:nvSpPr>
          <p:cNvPr id="3" name="内容占位符 2"/>
          <p:cNvSpPr txBox="1">
            <a:spLocks/>
          </p:cNvSpPr>
          <p:nvPr/>
        </p:nvSpPr>
        <p:spPr>
          <a:xfrm>
            <a:off x="2367836" y="1961218"/>
            <a:ext cx="8915400" cy="3926393"/>
          </a:xfrm>
          <a:prstGeom prst="rect">
            <a:avLst/>
          </a:prstGeom>
          <a:ln>
            <a:noFill/>
          </a:ln>
        </p:spPr>
        <p:txBody>
          <a:bodyP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609600" indent="-609600" defTabSz="914400" fontAlgn="base">
              <a:spcBef>
                <a:spcPts val="1200"/>
              </a:spcBef>
              <a:spcAft>
                <a:spcPct val="0"/>
              </a:spcAft>
              <a:buClr>
                <a:srgbClr val="EBF25A"/>
              </a:buClr>
              <a:buSzPct val="80000"/>
              <a:buFont typeface="Wingdings 3" charset="2"/>
              <a:buBlip>
                <a:blip r:embed="rId2"/>
              </a:buBlip>
            </a:pPr>
            <a:endParaRPr lang="en-US" altLang="zh-CN" sz="800" dirty="0">
              <a:solidFill>
                <a:schemeClr val="tx1"/>
              </a:solidFill>
              <a:effectLst>
                <a:outerShdw blurRad="38100" dist="38100" dir="2700000" algn="tl">
                  <a:srgbClr val="000000">
                    <a:alpha val="43137"/>
                  </a:srgbClr>
                </a:outerShdw>
              </a:effectLst>
              <a:ea typeface="宋体"/>
            </a:endParaRPr>
          </a:p>
          <a:p>
            <a:pPr marL="609600" indent="-609600" defTabSz="914400" fontAlgn="base">
              <a:spcBef>
                <a:spcPts val="1200"/>
              </a:spcBef>
              <a:spcAft>
                <a:spcPct val="0"/>
              </a:spcAft>
              <a:buClr>
                <a:srgbClr val="EBF25A"/>
              </a:buClr>
              <a:buSzPct val="80000"/>
              <a:buFont typeface="Wingdings 3" charset="2"/>
              <a:buBlip>
                <a:blip r:embed="rId2"/>
              </a:buBlip>
            </a:pPr>
            <a:r>
              <a:rPr lang="en-US" altLang="zh-CN" sz="2800" dirty="0">
                <a:solidFill>
                  <a:schemeClr val="tx1"/>
                </a:solidFill>
                <a:latin typeface="Arial" panose="020B0604020202020204" pitchFamily="34" charset="0"/>
                <a:ea typeface="宋体"/>
                <a:cs typeface="Arial" panose="020B0604020202020204" pitchFamily="34" charset="0"/>
              </a:rPr>
              <a:t>Does a single system has one and only one Architecture?</a:t>
            </a:r>
          </a:p>
          <a:p>
            <a:pPr marL="609600" indent="-609600" defTabSz="914400" fontAlgn="base">
              <a:spcBef>
                <a:spcPts val="1200"/>
              </a:spcBef>
              <a:spcAft>
                <a:spcPct val="0"/>
              </a:spcAft>
              <a:buClr>
                <a:srgbClr val="EBF25A"/>
              </a:buClr>
              <a:buSzPct val="80000"/>
              <a:buFont typeface="Wingdings 3" charset="2"/>
              <a:buBlip>
                <a:blip r:embed="rId2"/>
              </a:buBlip>
            </a:pPr>
            <a:r>
              <a:rPr lang="en-US" altLang="zh-CN" sz="2800" dirty="0">
                <a:solidFill>
                  <a:schemeClr val="tx1"/>
                </a:solidFill>
                <a:latin typeface="Arial" panose="020B0604020202020204" pitchFamily="34" charset="0"/>
                <a:ea typeface="宋体"/>
                <a:cs typeface="Arial" panose="020B0604020202020204" pitchFamily="34" charset="0"/>
              </a:rPr>
              <a:t>Is it always too late to modify system architecture after implementation?</a:t>
            </a:r>
          </a:p>
          <a:p>
            <a:pPr marL="609600" indent="-609600" defTabSz="914400" fontAlgn="base">
              <a:spcBef>
                <a:spcPts val="1200"/>
              </a:spcBef>
              <a:spcAft>
                <a:spcPct val="0"/>
              </a:spcAft>
              <a:buClr>
                <a:srgbClr val="EBF25A"/>
              </a:buClr>
              <a:buSzPct val="80000"/>
              <a:buFont typeface="Wingdings 3" charset="2"/>
              <a:buBlip>
                <a:blip r:embed="rId2"/>
              </a:buBlip>
            </a:pPr>
            <a:r>
              <a:rPr lang="en-US" altLang="zh-CN" sz="2800" dirty="0">
                <a:solidFill>
                  <a:schemeClr val="tx1"/>
                </a:solidFill>
                <a:latin typeface="Arial" panose="020B0604020202020204" pitchFamily="34" charset="0"/>
                <a:ea typeface="宋体"/>
                <a:cs typeface="Arial" panose="020B0604020202020204" pitchFamily="34" charset="0"/>
              </a:rPr>
              <a:t>Can't you change system architecture without modifying the system code?</a:t>
            </a:r>
          </a:p>
          <a:p>
            <a:endParaRPr lang="en-US" sz="16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94464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p:cNvSpPr txBox="1">
            <a:spLocks noChangeArrowheads="1"/>
          </p:cNvSpPr>
          <p:nvPr/>
        </p:nvSpPr>
        <p:spPr>
          <a:xfrm>
            <a:off x="1855565" y="710579"/>
            <a:ext cx="7292975" cy="849312"/>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defRPr/>
            </a:pPr>
            <a:r>
              <a:rPr lang="en-US" altLang="zh-CN" sz="4000" b="1" dirty="0">
                <a:solidFill>
                  <a:srgbClr val="C00000"/>
                </a:solidFill>
                <a:latin typeface="Arial Narrow" pitchFamily="34" charset="0"/>
              </a:rPr>
              <a:t>What is Software Architecture?</a:t>
            </a:r>
            <a:br>
              <a:rPr lang="en-US" altLang="zh-CN" sz="1600" b="1" dirty="0">
                <a:solidFill>
                  <a:srgbClr val="FEEC94"/>
                </a:solidFill>
                <a:latin typeface="Arial Narrow" pitchFamily="34" charset="0"/>
              </a:rPr>
            </a:br>
            <a:r>
              <a:rPr lang="en-US" altLang="zh-CN" sz="1800" b="1" dirty="0">
                <a:solidFill>
                  <a:schemeClr val="tx1"/>
                </a:solidFill>
                <a:latin typeface="Arial Narrow" pitchFamily="34" charset="0"/>
              </a:rPr>
              <a:t> The issue of SEI /CMU</a:t>
            </a:r>
            <a:br>
              <a:rPr lang="en-US" altLang="zh-CN" sz="1800" b="1" dirty="0">
                <a:solidFill>
                  <a:srgbClr val="FEEC94"/>
                </a:solidFill>
                <a:latin typeface="Arial Narrow" pitchFamily="34" charset="0"/>
              </a:rPr>
            </a:br>
            <a:endParaRPr lang="en-US" altLang="zh-CN" sz="1600" b="1" dirty="0">
              <a:solidFill>
                <a:schemeClr val="tx1"/>
              </a:solidFill>
              <a:latin typeface="Arial Narrow" pitchFamily="34" charset="0"/>
            </a:endParaRPr>
          </a:p>
        </p:txBody>
      </p:sp>
      <p:sp>
        <p:nvSpPr>
          <p:cNvPr id="10" name="Rectangle 3"/>
          <p:cNvSpPr txBox="1">
            <a:spLocks noChangeArrowheads="1"/>
          </p:cNvSpPr>
          <p:nvPr/>
        </p:nvSpPr>
        <p:spPr>
          <a:xfrm>
            <a:off x="1645702" y="1707123"/>
            <a:ext cx="9321951" cy="4660900"/>
          </a:xfrm>
          <a:prstGeom prst="rect">
            <a:avLst/>
          </a:prstGeom>
          <a:noFill/>
          <a:ln>
            <a:noFill/>
          </a:ln>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nSpc>
                <a:spcPts val="2400"/>
              </a:lnSpc>
              <a:spcBef>
                <a:spcPts val="600"/>
              </a:spcBef>
              <a:buFont typeface="Wingdings 2" pitchFamily="18" charset="2"/>
              <a:buBlip>
                <a:blip r:embed="rId2"/>
              </a:buBlip>
            </a:pPr>
            <a:r>
              <a:rPr lang="zh-CN" altLang="zh-CN" sz="2000" dirty="0">
                <a:latin typeface="Arial" panose="020B0604020202020204" pitchFamily="34" charset="0"/>
                <a:cs typeface="Arial" panose="020B0604020202020204" pitchFamily="34" charset="0"/>
              </a:rPr>
              <a:t>Architecture serves as the</a:t>
            </a:r>
            <a:r>
              <a:rPr lang="zh-CN" altLang="zh-CN" sz="2000" i="1" dirty="0">
                <a:latin typeface="Arial" panose="020B0604020202020204" pitchFamily="34" charset="0"/>
                <a:cs typeface="Arial" panose="020B0604020202020204" pitchFamily="34" charset="0"/>
              </a:rPr>
              <a:t> </a:t>
            </a:r>
            <a:r>
              <a:rPr lang="zh-CN" altLang="zh-CN" sz="2000" b="1" i="1" u="sng" dirty="0">
                <a:solidFill>
                  <a:srgbClr val="7030A0"/>
                </a:solidFill>
                <a:latin typeface="Arial" panose="020B0604020202020204" pitchFamily="34" charset="0"/>
                <a:cs typeface="Arial" panose="020B0604020202020204" pitchFamily="34" charset="0"/>
              </a:rPr>
              <a:t>blueprint</a:t>
            </a:r>
            <a:r>
              <a:rPr lang="zh-CN" altLang="zh-CN" sz="2000" dirty="0">
                <a:solidFill>
                  <a:srgbClr val="FF3300"/>
                </a:solidFill>
                <a:latin typeface="Arial" panose="020B0604020202020204" pitchFamily="34" charset="0"/>
                <a:cs typeface="Arial" panose="020B0604020202020204" pitchFamily="34" charset="0"/>
              </a:rPr>
              <a:t> </a:t>
            </a:r>
            <a:r>
              <a:rPr lang="zh-CN" altLang="zh-CN" sz="2000" dirty="0">
                <a:latin typeface="Arial" panose="020B0604020202020204" pitchFamily="34" charset="0"/>
                <a:cs typeface="Arial" panose="020B0604020202020204" pitchFamily="34" charset="0"/>
              </a:rPr>
              <a:t>for both the system and the project developing it, defining the work assignments that must be carried out by design and implementation teams.</a:t>
            </a:r>
          </a:p>
          <a:p>
            <a:pPr>
              <a:lnSpc>
                <a:spcPts val="2400"/>
              </a:lnSpc>
              <a:spcBef>
                <a:spcPts val="600"/>
              </a:spcBef>
              <a:buFont typeface="Wingdings 2" pitchFamily="18" charset="2"/>
              <a:buBlip>
                <a:blip r:embed="rId2"/>
              </a:buBlip>
            </a:pPr>
            <a:r>
              <a:rPr lang="zh-CN" altLang="zh-CN" sz="2000" dirty="0">
                <a:latin typeface="Arial" panose="020B0604020202020204" pitchFamily="34" charset="0"/>
                <a:cs typeface="Arial" panose="020B0604020202020204" pitchFamily="34" charset="0"/>
              </a:rPr>
              <a:t>The architecture is </a:t>
            </a:r>
            <a:r>
              <a:rPr lang="zh-CN" altLang="zh-CN" sz="2000" b="1" i="1" dirty="0">
                <a:solidFill>
                  <a:schemeClr val="tx1"/>
                </a:solidFill>
                <a:latin typeface="Arial" panose="020B0604020202020204" pitchFamily="34" charset="0"/>
                <a:cs typeface="Arial" panose="020B0604020202020204" pitchFamily="34" charset="0"/>
              </a:rPr>
              <a:t>t</a:t>
            </a:r>
            <a:r>
              <a:rPr lang="zh-CN" altLang="zh-CN" sz="2000" b="1" i="1" dirty="0">
                <a:solidFill>
                  <a:srgbClr val="7030A0"/>
                </a:solidFill>
                <a:latin typeface="Arial" panose="020B0604020202020204" pitchFamily="34" charset="0"/>
                <a:cs typeface="Arial" panose="020B0604020202020204" pitchFamily="34" charset="0"/>
              </a:rPr>
              <a:t>he</a:t>
            </a:r>
            <a:r>
              <a:rPr lang="zh-CN" altLang="zh-CN" sz="2000" b="1" dirty="0">
                <a:solidFill>
                  <a:srgbClr val="7030A0"/>
                </a:solidFill>
                <a:latin typeface="Arial" panose="020B0604020202020204" pitchFamily="34" charset="0"/>
                <a:cs typeface="Arial" panose="020B0604020202020204" pitchFamily="34" charset="0"/>
              </a:rPr>
              <a:t> </a:t>
            </a:r>
            <a:r>
              <a:rPr lang="zh-CN" altLang="zh-CN" sz="2000" b="1" i="1" u="sng" dirty="0">
                <a:solidFill>
                  <a:srgbClr val="7030A0"/>
                </a:solidFill>
                <a:latin typeface="Arial" panose="020B0604020202020204" pitchFamily="34" charset="0"/>
                <a:cs typeface="Arial" panose="020B0604020202020204" pitchFamily="34" charset="0"/>
              </a:rPr>
              <a:t>primary carrier of system qualities</a:t>
            </a:r>
            <a:r>
              <a:rPr lang="zh-CN" altLang="zh-CN" sz="2000" b="1" dirty="0">
                <a:solidFill>
                  <a:srgbClr val="7030A0"/>
                </a:solidFill>
                <a:latin typeface="Arial" panose="020B0604020202020204" pitchFamily="34" charset="0"/>
                <a:cs typeface="Arial" panose="020B0604020202020204" pitchFamily="34" charset="0"/>
              </a:rPr>
              <a:t>, </a:t>
            </a:r>
            <a:r>
              <a:rPr lang="zh-CN" altLang="zh-CN" sz="2000" dirty="0">
                <a:latin typeface="Arial" panose="020B0604020202020204" pitchFamily="34" charset="0"/>
                <a:cs typeface="Arial" panose="020B0604020202020204" pitchFamily="34" charset="0"/>
              </a:rPr>
              <a:t>such as performance, modifiability, and security, none of which can be achieved without a unifying architectural vision. </a:t>
            </a:r>
          </a:p>
          <a:p>
            <a:pPr>
              <a:lnSpc>
                <a:spcPts val="2400"/>
              </a:lnSpc>
              <a:spcBef>
                <a:spcPts val="600"/>
              </a:spcBef>
              <a:buFont typeface="Wingdings 2" pitchFamily="18" charset="2"/>
              <a:buBlip>
                <a:blip r:embed="rId2"/>
              </a:buBlip>
            </a:pPr>
            <a:r>
              <a:rPr lang="zh-CN" altLang="zh-CN" sz="2000" dirty="0">
                <a:latin typeface="Arial" panose="020B0604020202020204" pitchFamily="34" charset="0"/>
                <a:cs typeface="Arial" panose="020B0604020202020204" pitchFamily="34" charset="0"/>
              </a:rPr>
              <a:t>Architecture </a:t>
            </a:r>
            <a:r>
              <a:rPr lang="zh-CN" altLang="zh-CN" sz="2000" b="1" dirty="0">
                <a:latin typeface="Arial" panose="020B0604020202020204" pitchFamily="34" charset="0"/>
                <a:cs typeface="Arial" panose="020B0604020202020204" pitchFamily="34" charset="0"/>
              </a:rPr>
              <a:t>is </a:t>
            </a:r>
            <a:r>
              <a:rPr lang="zh-CN" altLang="zh-CN" sz="2000" b="1" i="1" u="sng" dirty="0">
                <a:solidFill>
                  <a:srgbClr val="7030A0"/>
                </a:solidFill>
                <a:latin typeface="Arial" panose="020B0604020202020204" pitchFamily="34" charset="0"/>
                <a:cs typeface="Arial" panose="020B0604020202020204" pitchFamily="34" charset="0"/>
              </a:rPr>
              <a:t>an artifact</a:t>
            </a:r>
            <a:r>
              <a:rPr lang="zh-CN" altLang="zh-CN" sz="2000" b="1" dirty="0">
                <a:solidFill>
                  <a:srgbClr val="002060"/>
                </a:solidFill>
                <a:latin typeface="Arial" panose="020B0604020202020204" pitchFamily="34" charset="0"/>
                <a:cs typeface="Arial" panose="020B0604020202020204" pitchFamily="34" charset="0"/>
              </a:rPr>
              <a:t> </a:t>
            </a:r>
            <a:r>
              <a:rPr lang="zh-CN" altLang="zh-CN" sz="2000" dirty="0">
                <a:latin typeface="Arial" panose="020B0604020202020204" pitchFamily="34" charset="0"/>
                <a:cs typeface="Arial" panose="020B0604020202020204" pitchFamily="34" charset="0"/>
              </a:rPr>
              <a:t>for early analysis to make sure that the design approach will yield an acceptable system. </a:t>
            </a:r>
          </a:p>
          <a:p>
            <a:pPr>
              <a:lnSpc>
                <a:spcPts val="2400"/>
              </a:lnSpc>
              <a:spcBef>
                <a:spcPts val="600"/>
              </a:spcBef>
              <a:buFont typeface="Wingdings 2" pitchFamily="18" charset="2"/>
              <a:buBlip>
                <a:blip r:embed="rId2"/>
              </a:buBlip>
            </a:pPr>
            <a:r>
              <a:rPr lang="zh-CN" altLang="zh-CN" sz="2000" dirty="0">
                <a:latin typeface="Arial" panose="020B0604020202020204" pitchFamily="34" charset="0"/>
                <a:cs typeface="Arial" panose="020B0604020202020204" pitchFamily="34" charset="0"/>
              </a:rPr>
              <a:t>Architecture hold</a:t>
            </a:r>
            <a:r>
              <a:rPr lang="zh-CN" altLang="zh-CN" sz="2000" dirty="0">
                <a:solidFill>
                  <a:schemeClr val="tx1"/>
                </a:solidFill>
                <a:latin typeface="Arial" panose="020B0604020202020204" pitchFamily="34" charset="0"/>
                <a:cs typeface="Arial" panose="020B0604020202020204" pitchFamily="34" charset="0"/>
              </a:rPr>
              <a:t>s </a:t>
            </a:r>
            <a:r>
              <a:rPr lang="zh-CN" altLang="zh-CN" sz="2000" b="1" i="1" dirty="0">
                <a:solidFill>
                  <a:srgbClr val="7030A0"/>
                </a:solidFill>
                <a:latin typeface="Arial" panose="020B0604020202020204" pitchFamily="34" charset="0"/>
                <a:cs typeface="Arial" panose="020B0604020202020204" pitchFamily="34" charset="0"/>
              </a:rPr>
              <a:t>the key</a:t>
            </a:r>
            <a:r>
              <a:rPr lang="zh-CN" altLang="zh-CN" sz="2000" i="1" dirty="0">
                <a:solidFill>
                  <a:schemeClr val="tx1"/>
                </a:solidFill>
                <a:latin typeface="Arial" panose="020B0604020202020204" pitchFamily="34" charset="0"/>
                <a:cs typeface="Arial" panose="020B0604020202020204" pitchFamily="34" charset="0"/>
              </a:rPr>
              <a:t> </a:t>
            </a:r>
            <a:r>
              <a:rPr lang="zh-CN" altLang="zh-CN" sz="2000" dirty="0">
                <a:solidFill>
                  <a:schemeClr val="tx1"/>
                </a:solidFill>
                <a:latin typeface="Arial" panose="020B0604020202020204" pitchFamily="34" charset="0"/>
                <a:cs typeface="Arial" panose="020B0604020202020204" pitchFamily="34" charset="0"/>
              </a:rPr>
              <a:t>to postdeployment system </a:t>
            </a:r>
            <a:r>
              <a:rPr lang="zh-CN" altLang="zh-CN" sz="2000" b="1" i="1" dirty="0">
                <a:solidFill>
                  <a:srgbClr val="7030A0"/>
                </a:solidFill>
                <a:latin typeface="Arial" panose="020B0604020202020204" pitchFamily="34" charset="0"/>
                <a:cs typeface="Arial" panose="020B0604020202020204" pitchFamily="34" charset="0"/>
              </a:rPr>
              <a:t>understanding, maintenance, and mining efforts.</a:t>
            </a:r>
            <a:r>
              <a:rPr lang="zh-CN" altLang="zh-CN" sz="2000" i="1" dirty="0">
                <a:solidFill>
                  <a:srgbClr val="7030A0"/>
                </a:solidFill>
                <a:latin typeface="Arial" panose="020B0604020202020204" pitchFamily="34" charset="0"/>
                <a:cs typeface="Arial" panose="020B0604020202020204" pitchFamily="34" charset="0"/>
              </a:rPr>
              <a:t> </a:t>
            </a:r>
          </a:p>
          <a:p>
            <a:pPr>
              <a:lnSpc>
                <a:spcPts val="2400"/>
              </a:lnSpc>
              <a:spcBef>
                <a:spcPts val="600"/>
              </a:spcBef>
              <a:buFont typeface="Wingdings 2" pitchFamily="18" charset="2"/>
              <a:buBlip>
                <a:blip r:embed="rId2"/>
              </a:buBlip>
            </a:pPr>
            <a:r>
              <a:rPr lang="zh-CN" altLang="zh-CN" sz="2000" dirty="0">
                <a:latin typeface="Arial" panose="020B0604020202020204" pitchFamily="34" charset="0"/>
                <a:cs typeface="Arial" panose="020B0604020202020204" pitchFamily="34" charset="0"/>
              </a:rPr>
              <a:t>In short, architecture is </a:t>
            </a:r>
            <a:r>
              <a:rPr lang="zh-CN" altLang="zh-CN" sz="2000" b="1" i="1" dirty="0">
                <a:solidFill>
                  <a:srgbClr val="7030A0"/>
                </a:solidFill>
                <a:latin typeface="Arial" panose="020B0604020202020204" pitchFamily="34" charset="0"/>
                <a:cs typeface="Arial" panose="020B0604020202020204" pitchFamily="34" charset="0"/>
              </a:rPr>
              <a:t>the </a:t>
            </a:r>
            <a:r>
              <a:rPr lang="zh-CN" altLang="zh-CN" sz="2000" b="1" i="1" u="sng" dirty="0">
                <a:solidFill>
                  <a:srgbClr val="7030A0"/>
                </a:solidFill>
                <a:latin typeface="Arial" panose="020B0604020202020204" pitchFamily="34" charset="0"/>
                <a:cs typeface="Arial" panose="020B0604020202020204" pitchFamily="34" charset="0"/>
              </a:rPr>
              <a:t>conceptual glue</a:t>
            </a:r>
            <a:r>
              <a:rPr lang="zh-CN" altLang="zh-CN" sz="2000" b="1" i="1" dirty="0">
                <a:solidFill>
                  <a:srgbClr val="7030A0"/>
                </a:solidFill>
                <a:latin typeface="Arial" panose="020B0604020202020204" pitchFamily="34" charset="0"/>
                <a:cs typeface="Arial" panose="020B0604020202020204" pitchFamily="34" charset="0"/>
              </a:rPr>
              <a:t> </a:t>
            </a:r>
            <a:r>
              <a:rPr lang="zh-CN" altLang="zh-CN" sz="2000" dirty="0">
                <a:latin typeface="Arial" panose="020B0604020202020204" pitchFamily="34" charset="0"/>
                <a:cs typeface="Arial" panose="020B0604020202020204" pitchFamily="34" charset="0"/>
              </a:rPr>
              <a:t>that holds</a:t>
            </a:r>
            <a:r>
              <a:rPr lang="en-US" altLang="zh-CN" sz="2000" dirty="0">
                <a:latin typeface="Arial" panose="020B0604020202020204" pitchFamily="34" charset="0"/>
                <a:cs typeface="Arial" panose="020B0604020202020204" pitchFamily="34" charset="0"/>
              </a:rPr>
              <a:t> </a:t>
            </a:r>
            <a:r>
              <a:rPr lang="zh-CN" altLang="zh-CN" sz="2000" dirty="0">
                <a:latin typeface="Arial" panose="020B0604020202020204" pitchFamily="34" charset="0"/>
                <a:cs typeface="Arial" panose="020B0604020202020204" pitchFamily="34" charset="0"/>
              </a:rPr>
              <a:t>every phase of the project together for all its many stakeholders.</a:t>
            </a:r>
            <a:endParaRPr lang="en-US" altLang="zh-C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22620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592924" y="624110"/>
            <a:ext cx="8911687" cy="754314"/>
          </a:xfrm>
        </p:spPr>
        <p:txBody>
          <a:bodyPr>
            <a:normAutofit/>
          </a:bodyPr>
          <a:lstStyle/>
          <a:p>
            <a:r>
              <a:rPr lang="en-US" altLang="zh-CN" sz="4000" b="1" dirty="0">
                <a:solidFill>
                  <a:srgbClr val="C00000"/>
                </a:solidFill>
                <a:latin typeface="Arial Narrow" pitchFamily="34" charset="0"/>
              </a:rPr>
              <a:t>How to Represent Architecture?</a:t>
            </a:r>
            <a:endParaRPr lang="en-US" sz="4000" b="1" dirty="0">
              <a:solidFill>
                <a:srgbClr val="C00000"/>
              </a:solidFill>
              <a:latin typeface="Arial Narrow" pitchFamily="34" charset="0"/>
            </a:endParaRPr>
          </a:p>
        </p:txBody>
      </p:sp>
      <p:sp>
        <p:nvSpPr>
          <p:cNvPr id="2" name="灯片编号占位符 1"/>
          <p:cNvSpPr>
            <a:spLocks noGrp="1"/>
          </p:cNvSpPr>
          <p:nvPr>
            <p:ph type="sldNum" sz="quarter" idx="12"/>
          </p:nvPr>
        </p:nvSpPr>
        <p:spPr/>
        <p:txBody>
          <a:bodyPr/>
          <a:lstStyle/>
          <a:p>
            <a:fld id="{D57F1E4F-1CFF-5643-939E-217C01CDF565}" type="slidenum">
              <a:rPr lang="en-US" smtClean="0"/>
              <a:pPr/>
              <a:t>9</a:t>
            </a:fld>
            <a:endParaRPr lang="en-US" dirty="0"/>
          </a:p>
        </p:txBody>
      </p:sp>
      <p:sp>
        <p:nvSpPr>
          <p:cNvPr id="5" name="矩形 4"/>
          <p:cNvSpPr/>
          <p:nvPr/>
        </p:nvSpPr>
        <p:spPr>
          <a:xfrm>
            <a:off x="2592924" y="1571805"/>
            <a:ext cx="8257046" cy="1200329"/>
          </a:xfrm>
          <a:prstGeom prst="rect">
            <a:avLst/>
          </a:prstGeom>
        </p:spPr>
        <p:txBody>
          <a:bodyPr wrap="square">
            <a:spAutoFit/>
          </a:bodyPr>
          <a:lstStyle/>
          <a:p>
            <a:r>
              <a:rPr lang="en-US" sz="2400" dirty="0">
                <a:solidFill>
                  <a:srgbClr val="222222"/>
                </a:solidFill>
                <a:latin typeface="Arial" panose="020B0604020202020204" pitchFamily="34" charset="0"/>
              </a:rPr>
              <a:t>A </a:t>
            </a:r>
            <a:r>
              <a:rPr lang="en-US" sz="2400" b="1" dirty="0">
                <a:solidFill>
                  <a:srgbClr val="222222"/>
                </a:solidFill>
                <a:latin typeface="Arial" panose="020B0604020202020204" pitchFamily="34" charset="0"/>
              </a:rPr>
              <a:t>blueprint</a:t>
            </a:r>
            <a:r>
              <a:rPr lang="en-US" sz="2400" dirty="0">
                <a:solidFill>
                  <a:srgbClr val="222222"/>
                </a:solidFill>
                <a:latin typeface="Arial" panose="020B0604020202020204" pitchFamily="34" charset="0"/>
              </a:rPr>
              <a:t> is a reproduction of a </a:t>
            </a:r>
            <a:r>
              <a:rPr lang="en-US" sz="2400" dirty="0">
                <a:solidFill>
                  <a:srgbClr val="0B0080"/>
                </a:solidFill>
                <a:latin typeface="Arial" panose="020B0604020202020204" pitchFamily="34" charset="0"/>
                <a:hlinkClick r:id="rId3" tooltip="Technical drawing"/>
              </a:rPr>
              <a:t>technical drawing</a:t>
            </a:r>
            <a:r>
              <a:rPr lang="en-US" sz="2400" dirty="0">
                <a:solidFill>
                  <a:srgbClr val="222222"/>
                </a:solidFill>
                <a:latin typeface="Arial" panose="020B0604020202020204" pitchFamily="34" charset="0"/>
              </a:rPr>
              <a:t>, documenting an </a:t>
            </a:r>
            <a:r>
              <a:rPr lang="en-US" sz="2400" dirty="0">
                <a:solidFill>
                  <a:srgbClr val="0B0080"/>
                </a:solidFill>
                <a:latin typeface="Arial" panose="020B0604020202020204" pitchFamily="34" charset="0"/>
                <a:hlinkClick r:id="rId4" tooltip="Architecture"/>
              </a:rPr>
              <a:t>architecture</a:t>
            </a:r>
            <a:r>
              <a:rPr lang="en-US" sz="2400" dirty="0">
                <a:solidFill>
                  <a:srgbClr val="222222"/>
                </a:solidFill>
                <a:latin typeface="Arial" panose="020B0604020202020204" pitchFamily="34" charset="0"/>
              </a:rPr>
              <a:t> or an </a:t>
            </a:r>
            <a:r>
              <a:rPr lang="en-US" sz="2400" dirty="0">
                <a:solidFill>
                  <a:srgbClr val="0B0080"/>
                </a:solidFill>
                <a:latin typeface="Arial" panose="020B0604020202020204" pitchFamily="34" charset="0"/>
                <a:hlinkClick r:id="rId5" tooltip="Engineering"/>
              </a:rPr>
              <a:t>engineering</a:t>
            </a:r>
            <a:r>
              <a:rPr lang="en-US" sz="2400" dirty="0">
                <a:solidFill>
                  <a:srgbClr val="222222"/>
                </a:solidFill>
                <a:latin typeface="Arial" panose="020B0604020202020204" pitchFamily="34" charset="0"/>
              </a:rPr>
              <a:t> design, using a </a:t>
            </a:r>
            <a:r>
              <a:rPr lang="en-US" sz="2400" dirty="0">
                <a:solidFill>
                  <a:srgbClr val="0B0080"/>
                </a:solidFill>
                <a:latin typeface="Arial" panose="020B0604020202020204" pitchFamily="34" charset="0"/>
                <a:hlinkClick r:id="rId6" tooltip="Contact print"/>
              </a:rPr>
              <a:t>contact print</a:t>
            </a:r>
            <a:r>
              <a:rPr lang="en-US" sz="2400" dirty="0">
                <a:solidFill>
                  <a:srgbClr val="222222"/>
                </a:solidFill>
                <a:latin typeface="Arial" panose="020B0604020202020204" pitchFamily="34" charset="0"/>
              </a:rPr>
              <a:t> process on light-sensitive sheets. [</a:t>
            </a:r>
            <a:r>
              <a:rPr lang="en-US" altLang="zh-CN" sz="2400" dirty="0">
                <a:solidFill>
                  <a:srgbClr val="222222"/>
                </a:solidFill>
                <a:latin typeface="Arial" panose="020B0604020202020204" pitchFamily="34" charset="0"/>
              </a:rPr>
              <a:t>wiki]</a:t>
            </a:r>
            <a:endParaRPr lang="en-US" sz="2400" dirty="0"/>
          </a:p>
        </p:txBody>
      </p:sp>
      <p:pic>
        <p:nvPicPr>
          <p:cNvPr id="6" name="图片 5"/>
          <p:cNvPicPr>
            <a:picLocks noChangeAspect="1"/>
          </p:cNvPicPr>
          <p:nvPr/>
        </p:nvPicPr>
        <p:blipFill>
          <a:blip r:embed="rId7"/>
          <a:stretch>
            <a:fillRect/>
          </a:stretch>
        </p:blipFill>
        <p:spPr>
          <a:xfrm>
            <a:off x="2838583" y="2988272"/>
            <a:ext cx="4845107" cy="2934267"/>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pic>
        <p:nvPicPr>
          <p:cNvPr id="7" name="图片 6"/>
          <p:cNvPicPr>
            <a:picLocks noChangeAspect="1"/>
          </p:cNvPicPr>
          <p:nvPr/>
        </p:nvPicPr>
        <p:blipFill>
          <a:blip r:embed="rId8"/>
          <a:stretch>
            <a:fillRect/>
          </a:stretch>
        </p:blipFill>
        <p:spPr>
          <a:xfrm>
            <a:off x="7185244" y="3206525"/>
            <a:ext cx="3893402" cy="3082277"/>
          </a:xfrm>
          <a:prstGeom prst="rect">
            <a:avLst/>
          </a:prstGeom>
          <a:ln>
            <a:solidFill>
              <a:srgbClr val="F5CBA0"/>
            </a:solidFill>
          </a:ln>
        </p:spPr>
      </p:pic>
    </p:spTree>
    <p:extLst>
      <p:ext uri="{BB962C8B-B14F-4D97-AF65-F5344CB8AC3E}">
        <p14:creationId xmlns:p14="http://schemas.microsoft.com/office/powerpoint/2010/main" val="4172980451"/>
      </p:ext>
    </p:extLst>
  </p:cSld>
  <p:clrMapOvr>
    <a:masterClrMapping/>
  </p:clrMapOvr>
</p:sld>
</file>

<file path=ppt/theme/theme1.xml><?xml version="1.0" encoding="utf-8"?>
<a:theme xmlns:a="http://schemas.openxmlformats.org/drawingml/2006/main" name="丝状">
  <a:themeElements>
    <a:clrScheme name="丝状">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0</TotalTime>
  <Words>1966</Words>
  <Application>Microsoft Office PowerPoint</Application>
  <PresentationFormat>Widescreen</PresentationFormat>
  <Paragraphs>162</Paragraphs>
  <Slides>16</Slides>
  <Notes>12</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16</vt:i4>
      </vt:variant>
    </vt:vector>
  </HeadingPairs>
  <TitlesOfParts>
    <vt:vector size="31" baseType="lpstr">
      <vt:lpstr>Arial Unicode MS</vt:lpstr>
      <vt:lpstr>FangSong</vt:lpstr>
      <vt:lpstr>SketchFlow Print</vt:lpstr>
      <vt:lpstr>Arial</vt:lpstr>
      <vt:lpstr>Arial Black</vt:lpstr>
      <vt:lpstr>Arial Narrow</vt:lpstr>
      <vt:lpstr>Berlin Sans FB Demi</vt:lpstr>
      <vt:lpstr>Calibri</vt:lpstr>
      <vt:lpstr>Century Gothic</vt:lpstr>
      <vt:lpstr>Symbol</vt:lpstr>
      <vt:lpstr>Tahoma</vt:lpstr>
      <vt:lpstr>Wingdings</vt:lpstr>
      <vt:lpstr>Wingdings 2</vt:lpstr>
      <vt:lpstr>Wingdings 3</vt:lpstr>
      <vt:lpstr>丝状</vt:lpstr>
      <vt:lpstr> Do You Really Know  What Architecture Is？</vt:lpstr>
      <vt:lpstr>Exploring the Software Architecture  软件架构探秘 </vt:lpstr>
      <vt:lpstr>PowerPoint Presentation</vt:lpstr>
      <vt:lpstr>The Three-Step Approach to  System Complexity in General</vt:lpstr>
      <vt:lpstr>PowerPoint Presentation</vt:lpstr>
      <vt:lpstr>PowerPoint Presentation</vt:lpstr>
      <vt:lpstr>PowerPoint Presentation</vt:lpstr>
      <vt:lpstr>PowerPoint Presentation</vt:lpstr>
      <vt:lpstr>How to Represent Architecture?</vt:lpstr>
      <vt:lpstr>Software Architecture (System Views)</vt:lpstr>
      <vt:lpstr>PowerPoint Presentation</vt:lpstr>
      <vt:lpstr>Architecture Space</vt:lpstr>
      <vt:lpstr>Development View</vt:lpstr>
      <vt:lpstr>PowerPoint Presentation</vt:lpstr>
      <vt:lpstr>PowerPoint Presentation</vt:lpstr>
      <vt:lpstr>Q&amp;A：Software Architecture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Engineering Paradigm in the Era of Big Data</dc:title>
  <dc:creator>廖峭</dc:creator>
  <cp:lastModifiedBy>Li Haikuan</cp:lastModifiedBy>
  <cp:revision>654</cp:revision>
  <dcterms:created xsi:type="dcterms:W3CDTF">2016-06-24T12:48:39Z</dcterms:created>
  <dcterms:modified xsi:type="dcterms:W3CDTF">2022-10-28T05:50:45Z</dcterms:modified>
</cp:coreProperties>
</file>

<file path=docProps/thumbnail.jpeg>
</file>